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0" r:id="rId1"/>
  </p:sldMasterIdLst>
  <p:notesMasterIdLst>
    <p:notesMasterId r:id="rId20"/>
  </p:notesMasterIdLst>
  <p:sldIdLst>
    <p:sldId id="256" r:id="rId2"/>
    <p:sldId id="258" r:id="rId3"/>
    <p:sldId id="259" r:id="rId4"/>
    <p:sldId id="260" r:id="rId5"/>
    <p:sldId id="261" r:id="rId6"/>
    <p:sldId id="270" r:id="rId7"/>
    <p:sldId id="271" r:id="rId8"/>
    <p:sldId id="272" r:id="rId9"/>
    <p:sldId id="276" r:id="rId10"/>
    <p:sldId id="273" r:id="rId11"/>
    <p:sldId id="274" r:id="rId12"/>
    <p:sldId id="264" r:id="rId13"/>
    <p:sldId id="265" r:id="rId14"/>
    <p:sldId id="266" r:id="rId15"/>
    <p:sldId id="267" r:id="rId16"/>
    <p:sldId id="268" r:id="rId17"/>
    <p:sldId id="275" r:id="rId18"/>
    <p:sldId id="269" r:id="rId19"/>
  </p:sldIdLst>
  <p:sldSz cx="9144000" cy="6858000" type="screen4x3"/>
  <p:notesSz cx="6858000" cy="9144000"/>
  <p:custDataLst>
    <p:tags r:id="rId21"/>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828" autoAdjust="0"/>
  </p:normalViewPr>
  <p:slideViewPr>
    <p:cSldViewPr>
      <p:cViewPr varScale="1">
        <p:scale>
          <a:sx n="82" d="100"/>
          <a:sy n="82" d="100"/>
        </p:scale>
        <p:origin x="2412" y="84"/>
      </p:cViewPr>
      <p:guideLst>
        <p:guide orient="horz" pos="1620"/>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0F6254-A78D-4F4C-802E-FDC51E54EA44}" type="datetimeFigureOut">
              <a:rPr lang="nl-NL" smtClean="0"/>
              <a:t>20-2-2020</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73A540-84ED-4ADF-87FC-5CDB2806B821}" type="slidenum">
              <a:rPr lang="nl-NL" smtClean="0"/>
              <a:t>‹nr.›</a:t>
            </a:fld>
            <a:endParaRPr lang="nl-NL"/>
          </a:p>
        </p:txBody>
      </p:sp>
    </p:spTree>
    <p:extLst>
      <p:ext uri="{BB962C8B-B14F-4D97-AF65-F5344CB8AC3E}">
        <p14:creationId xmlns:p14="http://schemas.microsoft.com/office/powerpoint/2010/main" val="4096924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l" rtl="0"/>
            <a:fld id="{C173A540-84ED-4ADF-87FC-5CDB2806B821}" type="slidenum">
              <a:rPr/>
              <a:t>1</a:t>
            </a:fld>
            <a:endParaRPr lang="en-GB"/>
          </a:p>
        </p:txBody>
      </p:sp>
    </p:spTree>
    <p:extLst>
      <p:ext uri="{BB962C8B-B14F-4D97-AF65-F5344CB8AC3E}">
        <p14:creationId xmlns:p14="http://schemas.microsoft.com/office/powerpoint/2010/main" val="1414092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t>In case of alarm phase 2, this applies to all departments!</a:t>
            </a:r>
          </a:p>
          <a:p>
            <a:pPr algn="l" rtl="0"/>
            <a:r>
              <a:rPr lang="en-GB" b="0" i="0" u="none" baseline="0"/>
              <a:t>All work permits have been revoked.</a:t>
            </a:r>
          </a:p>
          <a:p>
            <a:pPr algn="l" rtl="0"/>
            <a:r>
              <a:rPr lang="en-GB" b="0" i="0" u="none" baseline="0"/>
              <a:t>All plants will be evacuated. Everyone stays in a control room or goes to an evacuation assembly area.</a:t>
            </a:r>
          </a:p>
          <a:p>
            <a:pPr algn="l" rtl="0"/>
            <a:r>
              <a:rPr lang="en-GB" b="0" i="0" u="none" baseline="0"/>
              <a:t>Everybody reports to number 300.</a:t>
            </a:r>
          </a:p>
          <a:p>
            <a:pPr algn="l" rtl="0"/>
            <a:r>
              <a:rPr lang="en-GB" b="0" i="0" u="none" baseline="0"/>
              <a:t>That way, traffic completely stops during alarm phase 2, with the exception of members of the emergency organisation.</a:t>
            </a:r>
          </a:p>
          <a:p>
            <a:endParaRPr lang="en-GB" baseline="0" dirty="0"/>
          </a:p>
          <a:p>
            <a:pPr algn="l" rtl="0"/>
            <a:r>
              <a:rPr lang="en-GB" b="1" i="0" u="none" baseline="0"/>
              <a:t>How does a contractor know this? </a:t>
            </a:r>
          </a:p>
          <a:p>
            <a:pPr algn="l" rtl="0"/>
            <a:r>
              <a:rPr lang="en-GB" b="0" i="0" u="none" baseline="0"/>
              <a:t>The regular suppliers will also receive these instructions via a toolbox + this will also be explained at the suppliers’ meeting. </a:t>
            </a:r>
          </a:p>
          <a:p>
            <a:pPr algn="l" rtl="0"/>
            <a:r>
              <a:rPr lang="en-GB" b="0" i="0" u="none" baseline="0"/>
              <a:t>A minimal explanation is given in the gate instruction. The rest of the information must be provided when the work permit is issued.</a:t>
            </a:r>
          </a:p>
          <a:p>
            <a:endParaRPr lang="en-GB" baseline="0" dirty="0"/>
          </a:p>
          <a:p>
            <a:pPr algn="l" rtl="0"/>
            <a:r>
              <a:rPr lang="en-GB" b="1" i="0" u="none" baseline="0"/>
              <a:t>What if someone from e.g. Sodexho comes in who has been in the car and hasn’t heard anything?</a:t>
            </a:r>
          </a:p>
          <a:p>
            <a:pPr algn="l" rtl="0"/>
            <a:r>
              <a:rPr lang="en-GB" b="0" i="0" u="none" baseline="0"/>
              <a:t>You stop that person and ask him/her to stay in your building. </a:t>
            </a:r>
          </a:p>
          <a:p>
            <a:endParaRPr lang="en-GB" dirty="0"/>
          </a:p>
        </p:txBody>
      </p:sp>
      <p:sp>
        <p:nvSpPr>
          <p:cNvPr id="4" name="Slide Number Placeholder 3"/>
          <p:cNvSpPr>
            <a:spLocks noGrp="1"/>
          </p:cNvSpPr>
          <p:nvPr>
            <p:ph type="sldNum" sz="quarter" idx="10"/>
          </p:nvPr>
        </p:nvSpPr>
        <p:spPr/>
        <p:txBody>
          <a:bodyPr/>
          <a:lstStyle/>
          <a:p>
            <a:pPr algn="l" rtl="0"/>
            <a:fld id="{C173A540-84ED-4ADF-87FC-5CDB2806B821}" type="slidenum">
              <a:rPr/>
              <a:t>15</a:t>
            </a:fld>
            <a:endParaRPr lang="en-GB"/>
          </a:p>
        </p:txBody>
      </p:sp>
    </p:spTree>
    <p:extLst>
      <p:ext uri="{BB962C8B-B14F-4D97-AF65-F5344CB8AC3E}">
        <p14:creationId xmlns:p14="http://schemas.microsoft.com/office/powerpoint/2010/main" val="2733950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lgn="l" rtl="0"/>
            <a:fld id="{24A21B30-5053-4B29-9B0C-861E2E5B4301}" type="slidenum">
              <a:rPr/>
              <a:t>18</a:t>
            </a:fld>
            <a:endParaRPr lang="en-GB"/>
          </a:p>
        </p:txBody>
      </p:sp>
    </p:spTree>
    <p:extLst>
      <p:ext uri="{BB962C8B-B14F-4D97-AF65-F5344CB8AC3E}">
        <p14:creationId xmlns:p14="http://schemas.microsoft.com/office/powerpoint/2010/main" val="230886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t>We are a company that falls under the BRZO (or Seveso), and in that context we are obliged to have an in-company firefighting team at our location.</a:t>
            </a:r>
          </a:p>
          <a:p>
            <a:pPr algn="l" rtl="0"/>
            <a:r>
              <a:rPr lang="en-GB" b="0" i="0" u="none" baseline="0"/>
              <a:t>In addition, the Working Conditions Act states that we must have an emergency organisation. Yara’s solution to this is further explained in the following slides.</a:t>
            </a:r>
          </a:p>
          <a:p>
            <a:endParaRPr lang="en-GB" baseline="0" dirty="0"/>
          </a:p>
          <a:p>
            <a:endParaRPr lang="en-GB" baseline="0" dirty="0"/>
          </a:p>
          <a:p>
            <a:pPr algn="l" rtl="0"/>
            <a:r>
              <a:rPr lang="en-GB" b="0" i="0" u="none" baseline="0"/>
              <a:t>BRZO = Major Accidents Risks Decree</a:t>
            </a:r>
            <a:endParaRPr lang="en-GB" dirty="0"/>
          </a:p>
          <a:p>
            <a:endParaRPr lang="en-GB" dirty="0"/>
          </a:p>
        </p:txBody>
      </p:sp>
      <p:sp>
        <p:nvSpPr>
          <p:cNvPr id="4" name="Slide Number Placeholder 3"/>
          <p:cNvSpPr>
            <a:spLocks noGrp="1"/>
          </p:cNvSpPr>
          <p:nvPr>
            <p:ph type="sldNum" sz="quarter" idx="10"/>
          </p:nvPr>
        </p:nvSpPr>
        <p:spPr/>
        <p:txBody>
          <a:bodyPr/>
          <a:lstStyle/>
          <a:p>
            <a:pPr algn="l" rtl="0"/>
            <a:fld id="{C173A540-84ED-4ADF-87FC-5CDB2806B821}" type="slidenum">
              <a:rPr/>
              <a:t>3</a:t>
            </a:fld>
            <a:endParaRPr lang="en-GB"/>
          </a:p>
        </p:txBody>
      </p:sp>
    </p:spTree>
    <p:extLst>
      <p:ext uri="{BB962C8B-B14F-4D97-AF65-F5344CB8AC3E}">
        <p14:creationId xmlns:p14="http://schemas.microsoft.com/office/powerpoint/2010/main" val="279834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t>Fire</a:t>
            </a:r>
          </a:p>
          <a:p>
            <a:endParaRPr lang="en-GB" dirty="0"/>
          </a:p>
          <a:p>
            <a:pPr algn="l" rtl="0"/>
            <a:r>
              <a:rPr lang="en-GB" b="0" i="0" u="none" baseline="0"/>
              <a:t>Accident with hazardous substance </a:t>
            </a:r>
          </a:p>
          <a:p>
            <a:pPr algn="l" rtl="0"/>
            <a:r>
              <a:rPr lang="en-GB" b="0" i="0" u="none" baseline="0"/>
              <a:t>This is typical firefighter jargon, which means that there is e.g. a leak/emission of nitric acid, ammonia or hydrochloric acid</a:t>
            </a:r>
          </a:p>
          <a:p>
            <a:endParaRPr lang="en-GB" baseline="0" dirty="0"/>
          </a:p>
          <a:p>
            <a:pPr algn="l" rtl="0"/>
            <a:r>
              <a:rPr lang="en-GB" b="0" i="0" u="none" baseline="0"/>
              <a:t>Accident with injury</a:t>
            </a:r>
          </a:p>
          <a:p>
            <a:pPr algn="l" rtl="0"/>
            <a:r>
              <a:rPr lang="en-GB" b="0" i="0" u="none" baseline="0"/>
              <a:t>This is firefighter jargon for an accident. This includes FAC, MTC, RWC and LTI.</a:t>
            </a:r>
          </a:p>
          <a:p>
            <a:endParaRPr lang="en-GB" baseline="0" dirty="0"/>
          </a:p>
          <a:p>
            <a:pPr algn="l" rtl="0"/>
            <a:r>
              <a:rPr lang="en-GB" b="0" i="0" u="none" baseline="0"/>
              <a:t>MTC = Medical Treatment Case</a:t>
            </a:r>
          </a:p>
          <a:p>
            <a:pPr algn="l" rtl="0"/>
            <a:r>
              <a:rPr lang="en-GB" b="0" i="0" u="none" baseline="0"/>
              <a:t>RWC = Restricted Work Case</a:t>
            </a:r>
          </a:p>
          <a:p>
            <a:pPr algn="l" rtl="0"/>
            <a:r>
              <a:rPr lang="en-GB" b="0" i="0" u="none" baseline="0"/>
              <a:t>LTI = Lost Time Incident</a:t>
            </a:r>
          </a:p>
          <a:p>
            <a:endParaRPr lang="en-GB" dirty="0"/>
          </a:p>
        </p:txBody>
      </p:sp>
      <p:sp>
        <p:nvSpPr>
          <p:cNvPr id="4" name="Slide Number Placeholder 3"/>
          <p:cNvSpPr>
            <a:spLocks noGrp="1"/>
          </p:cNvSpPr>
          <p:nvPr>
            <p:ph type="sldNum" sz="quarter" idx="10"/>
          </p:nvPr>
        </p:nvSpPr>
        <p:spPr/>
        <p:txBody>
          <a:bodyPr/>
          <a:lstStyle/>
          <a:p>
            <a:pPr algn="l" rtl="0"/>
            <a:fld id="{C173A540-84ED-4ADF-87FC-5CDB2806B821}" type="slidenum">
              <a:rPr/>
              <a:t>4</a:t>
            </a:fld>
            <a:endParaRPr lang="en-GB"/>
          </a:p>
        </p:txBody>
      </p:sp>
    </p:spTree>
    <p:extLst>
      <p:ext uri="{BB962C8B-B14F-4D97-AF65-F5344CB8AC3E}">
        <p14:creationId xmlns:p14="http://schemas.microsoft.com/office/powerpoint/2010/main" val="53000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t>The law says that everyone has a duty to report what they see in life-threatening events. This can be an accident, a big fire, a leak, an emission in the air, etc.</a:t>
            </a:r>
            <a:endParaRPr lang="en-GB" baseline="0" dirty="0"/>
          </a:p>
          <a:p>
            <a:endParaRPr lang="en-GB" baseline="0" dirty="0"/>
          </a:p>
          <a:p>
            <a:pPr algn="l" rtl="0"/>
            <a:r>
              <a:rPr lang="en-GB" b="0" i="0" u="none" baseline="0"/>
              <a:t>Our emergency number can be called at any time with any device on site. A mobile phone can also reach it, but then you will have to type in the full number!</a:t>
            </a:r>
          </a:p>
          <a:p>
            <a:pPr algn="l" rtl="0"/>
            <a:r>
              <a:rPr lang="en-GB" b="0" i="0" u="none" baseline="0"/>
              <a:t>Stay calm and try to give security as much information as possible.</a:t>
            </a:r>
          </a:p>
          <a:p>
            <a:endParaRPr lang="en-GB" baseline="0" dirty="0"/>
          </a:p>
          <a:p>
            <a:pPr algn="l" rtl="0"/>
            <a:r>
              <a:rPr lang="en-GB" b="0" i="0" u="none" baseline="0"/>
              <a:t>E.g. My name is ..., I am in Reforming C in the machine hall and there’s a fire.</a:t>
            </a:r>
          </a:p>
          <a:p>
            <a:pPr algn="l" rtl="0"/>
            <a:r>
              <a:rPr lang="en-GB" b="0" i="0" u="none" baseline="0"/>
              <a:t>If possible, you should also state whether it is a small or a big fire, so security is able to assess if they need to declare an alarm phase 1 right away instead of starting with alarm phase 0.</a:t>
            </a:r>
          </a:p>
          <a:p>
            <a:endParaRPr lang="en-GB" baseline="0" dirty="0"/>
          </a:p>
          <a:p>
            <a:pPr algn="l" rtl="0"/>
            <a:r>
              <a:rPr lang="en-GB" b="0" i="0" u="none" baseline="0"/>
              <a:t>If you press a fire alarm button, it is important that you call 100 as soon as possible to give more information. If there is no phone nearby, walk to an intercom and pass it on that way and ask for them to call 100.</a:t>
            </a:r>
          </a:p>
          <a:p>
            <a:pPr algn="l" rtl="0"/>
            <a:r>
              <a:rPr lang="en-GB" b="0" i="0" u="none" baseline="0"/>
              <a:t>The report of a fire comes in at the security department and they will start the fire alarm. For as long as there is no additional information, the fire alarm will just keep going.</a:t>
            </a:r>
          </a:p>
          <a:p>
            <a:endParaRPr lang="en-GB" baseline="0" dirty="0"/>
          </a:p>
          <a:p>
            <a:endParaRPr lang="en-GB" dirty="0"/>
          </a:p>
        </p:txBody>
      </p:sp>
      <p:sp>
        <p:nvSpPr>
          <p:cNvPr id="4" name="Slide Number Placeholder 3"/>
          <p:cNvSpPr>
            <a:spLocks noGrp="1"/>
          </p:cNvSpPr>
          <p:nvPr>
            <p:ph type="sldNum" sz="quarter" idx="10"/>
          </p:nvPr>
        </p:nvSpPr>
        <p:spPr/>
        <p:txBody>
          <a:bodyPr/>
          <a:lstStyle/>
          <a:p>
            <a:pPr algn="l" rtl="0"/>
            <a:fld id="{C173A540-84ED-4ADF-87FC-5CDB2806B821}" type="slidenum">
              <a:rPr/>
              <a:t>5</a:t>
            </a:fld>
            <a:endParaRPr lang="en-GB"/>
          </a:p>
        </p:txBody>
      </p:sp>
    </p:spTree>
    <p:extLst>
      <p:ext uri="{BB962C8B-B14F-4D97-AF65-F5344CB8AC3E}">
        <p14:creationId xmlns:p14="http://schemas.microsoft.com/office/powerpoint/2010/main" val="3731339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baseline="0"/>
              <a:t>Evacuate operators in consultation with their PROCO. Operator contacts the control room to ask if they are still needed to support the PROCO (e.g. plant sweep, closing valves, etc.), before going to an assembly area.</a:t>
            </a:r>
            <a:endParaRPr lang="en-GB" sz="1200" dirty="0"/>
          </a:p>
          <a:p>
            <a:endParaRPr lang="en-GB" dirty="0"/>
          </a:p>
        </p:txBody>
      </p:sp>
      <p:sp>
        <p:nvSpPr>
          <p:cNvPr id="4" name="Slide Number Placeholder 3"/>
          <p:cNvSpPr>
            <a:spLocks noGrp="1"/>
          </p:cNvSpPr>
          <p:nvPr>
            <p:ph type="sldNum" sz="quarter" idx="10"/>
          </p:nvPr>
        </p:nvSpPr>
        <p:spPr/>
        <p:txBody>
          <a:bodyPr/>
          <a:lstStyle/>
          <a:p>
            <a:pPr algn="l" rtl="0"/>
            <a:fld id="{C173A540-84ED-4ADF-87FC-5CDB2806B821}" type="slidenum">
              <a:rPr/>
              <a:t>8</a:t>
            </a:fld>
            <a:endParaRPr lang="en-GB"/>
          </a:p>
        </p:txBody>
      </p:sp>
    </p:spTree>
    <p:extLst>
      <p:ext uri="{BB962C8B-B14F-4D97-AF65-F5344CB8AC3E}">
        <p14:creationId xmlns:p14="http://schemas.microsoft.com/office/powerpoint/2010/main" val="422376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baseline="0"/>
              <a:t>Evacuate operators in consultation with their PROCO. Operator contacts the control room to ask if they are still needed to support the PROCO (e.g. plant sweep, closing valves, etc.), before going to an assembly area.</a:t>
            </a:r>
            <a:endParaRPr lang="en-GB" sz="1200" dirty="0"/>
          </a:p>
          <a:p>
            <a:endParaRPr lang="en-GB" dirty="0"/>
          </a:p>
        </p:txBody>
      </p:sp>
      <p:sp>
        <p:nvSpPr>
          <p:cNvPr id="4" name="Slide Number Placeholder 3"/>
          <p:cNvSpPr>
            <a:spLocks noGrp="1"/>
          </p:cNvSpPr>
          <p:nvPr>
            <p:ph type="sldNum" sz="quarter" idx="10"/>
          </p:nvPr>
        </p:nvSpPr>
        <p:spPr/>
        <p:txBody>
          <a:bodyPr/>
          <a:lstStyle/>
          <a:p>
            <a:pPr algn="l" rtl="0"/>
            <a:fld id="{C173A540-84ED-4ADF-87FC-5CDB2806B821}" type="slidenum">
              <a:rPr/>
              <a:t>9</a:t>
            </a:fld>
            <a:endParaRPr lang="en-GB"/>
          </a:p>
        </p:txBody>
      </p:sp>
    </p:spTree>
    <p:extLst>
      <p:ext uri="{BB962C8B-B14F-4D97-AF65-F5344CB8AC3E}">
        <p14:creationId xmlns:p14="http://schemas.microsoft.com/office/powerpoint/2010/main" val="307403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t>In-company firefighting team</a:t>
            </a:r>
          </a:p>
          <a:p>
            <a:pPr lvl="0" algn="l" rtl="0"/>
            <a:r>
              <a:rPr lang="en-GB" b="0" i="0" u="none" baseline="0" dirty="0"/>
              <a:t>Approx. 65 firefighters</a:t>
            </a:r>
          </a:p>
          <a:p>
            <a:pPr lvl="0" algn="l" rtl="0"/>
            <a:r>
              <a:rPr lang="en-GB" b="0" i="0" u="none" baseline="0" dirty="0"/>
              <a:t>All trained as Crew A and Hazmat suit wearer.</a:t>
            </a:r>
          </a:p>
          <a:p>
            <a:pPr lvl="0" algn="l" rtl="0"/>
            <a:r>
              <a:rPr lang="en-GB" b="0" i="0" u="none" baseline="0" dirty="0"/>
              <a:t>A part of the group also trained as vehicle operators and have a category C driving licence.</a:t>
            </a:r>
          </a:p>
          <a:p>
            <a:pPr lvl="0" algn="l" rtl="0"/>
            <a:r>
              <a:rPr lang="en-GB" b="0" i="0" u="none" baseline="0" dirty="0"/>
              <a:t>In the event of a calamity, we will deploy at least 5 people (1 commander and 4 firefighters). </a:t>
            </a:r>
            <a:endParaRPr lang="en-GB" dirty="0"/>
          </a:p>
          <a:p>
            <a:pPr algn="l" rtl="0"/>
            <a:r>
              <a:rPr lang="en-GB" b="0" i="0" u="none" baseline="0" dirty="0"/>
              <a:t>Everyone is trained as a Hazmat suit wearer so that we can combat an NH</a:t>
            </a:r>
            <a:r>
              <a:rPr lang="en-GB" b="0" i="0" u="none" baseline="-25000" dirty="0"/>
              <a:t>3</a:t>
            </a:r>
            <a:r>
              <a:rPr lang="en-GB" b="0" i="0" u="none" baseline="0" dirty="0"/>
              <a:t> leak (start the combat).</a:t>
            </a:r>
          </a:p>
          <a:p>
            <a:pPr algn="l" rtl="0"/>
            <a:r>
              <a:rPr lang="en-GB" b="0" i="0" u="none" baseline="0" dirty="0"/>
              <a:t>We have a fire engine and an intervention vehicle in the firefighter’s garage.</a:t>
            </a:r>
          </a:p>
          <a:p>
            <a:pPr algn="l" rtl="0"/>
            <a:r>
              <a:rPr lang="en-GB" b="0" i="0" u="none" baseline="0" dirty="0"/>
              <a:t>All these requirements have been laid down in our designation policy, which has been assigned to us by the </a:t>
            </a:r>
            <a:r>
              <a:rPr lang="en-GB" b="0" i="0" u="none" baseline="0" dirty="0" err="1"/>
              <a:t>Veiligheidsregio</a:t>
            </a:r>
            <a:r>
              <a:rPr lang="en-GB" b="0" i="0" u="none" baseline="0" dirty="0"/>
              <a:t> Zeeland (Zeeland Regional Safety Board).</a:t>
            </a:r>
          </a:p>
          <a:p>
            <a:endParaRPr lang="en-GB" baseline="0" dirty="0"/>
          </a:p>
          <a:p>
            <a:pPr algn="l" rtl="0"/>
            <a:r>
              <a:rPr lang="en-GB" b="0" i="0" u="none" baseline="0" dirty="0"/>
              <a:t>First aid/Health service</a:t>
            </a:r>
          </a:p>
          <a:p>
            <a:pPr algn="l" rtl="0"/>
            <a:r>
              <a:rPr lang="en-GB" b="0" i="0" u="none" baseline="0" dirty="0"/>
              <a:t>Three nurses from Monday 6:00 a.m. until Friday 10:00 p.m.</a:t>
            </a:r>
          </a:p>
          <a:p>
            <a:pPr algn="l" rtl="0"/>
            <a:r>
              <a:rPr lang="en-GB" b="0" i="0" u="none" baseline="0" dirty="0"/>
              <a:t>Approx. 60 first-aiders who work in shifts in the absence of the medical service.</a:t>
            </a:r>
          </a:p>
          <a:p>
            <a:pPr algn="l" rtl="0"/>
            <a:r>
              <a:rPr lang="en-GB" b="0" i="0" u="none" baseline="0" dirty="0"/>
              <a:t>There are always two first-aiders on duty. </a:t>
            </a:r>
          </a:p>
          <a:p>
            <a:endParaRPr lang="en-GB" baseline="0" dirty="0"/>
          </a:p>
          <a:p>
            <a:pPr algn="l" rtl="0"/>
            <a:r>
              <a:rPr lang="en-GB" b="0" i="0" u="none" baseline="0" dirty="0"/>
              <a:t>Security</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0" i="0" u="none" baseline="0" dirty="0"/>
              <a:t>Eight security guards who work according to a seven-shift system. </a:t>
            </a:r>
          </a:p>
          <a:p>
            <a:pPr algn="l" rtl="0"/>
            <a:r>
              <a:rPr lang="en-GB" b="0" i="0" u="none" baseline="0" dirty="0"/>
              <a:t>They are the first ones who are called in case of a calamity. When the telephone for emergency number 100 rings, they drop all their other activities and give it priority. The same applies to a message from the fire alarm system.</a:t>
            </a:r>
          </a:p>
          <a:p>
            <a:endParaRPr lang="en-GB" baseline="0" dirty="0"/>
          </a:p>
          <a:p>
            <a:pPr algn="l" rtl="0"/>
            <a:r>
              <a:rPr lang="en-GB" b="0" i="0" u="none" baseline="0" dirty="0"/>
              <a:t>Duty HESQ chief</a:t>
            </a:r>
          </a:p>
          <a:p>
            <a:pPr algn="l" rtl="0"/>
            <a:r>
              <a:rPr lang="en-GB" b="0" i="0" u="none" baseline="0" dirty="0"/>
              <a:t>This could be Bart Van den Brande, Reggie van </a:t>
            </a:r>
            <a:r>
              <a:rPr lang="en-GB" b="0" i="0" u="none" baseline="0" dirty="0" err="1"/>
              <a:t>Immerseel</a:t>
            </a:r>
            <a:r>
              <a:rPr lang="en-GB" b="0" i="0" u="none" baseline="0" dirty="0"/>
              <a:t>, Hans </a:t>
            </a:r>
            <a:r>
              <a:rPr lang="en-GB" b="0" i="0" u="none" baseline="0" dirty="0" err="1"/>
              <a:t>Klandermans</a:t>
            </a:r>
            <a:r>
              <a:rPr lang="en-GB" b="0" i="0" u="none" baseline="0" dirty="0"/>
              <a:t>, Jos de </a:t>
            </a:r>
            <a:r>
              <a:rPr lang="en-GB" b="0" i="0" u="none" baseline="0" dirty="0" err="1"/>
              <a:t>Kort</a:t>
            </a:r>
            <a:r>
              <a:rPr lang="en-GB" b="0" i="0" u="none" baseline="0" dirty="0"/>
              <a:t>, Dimitri </a:t>
            </a:r>
            <a:r>
              <a:rPr lang="en-GB" b="0" i="0" u="none" baseline="0" dirty="0" err="1"/>
              <a:t>Overmeire</a:t>
            </a:r>
            <a:r>
              <a:rPr lang="en-GB" b="0" i="0" u="none" baseline="0" dirty="0"/>
              <a:t> or Peter </a:t>
            </a:r>
            <a:r>
              <a:rPr lang="en-GB" b="0" i="0" u="none" baseline="0" dirty="0" err="1"/>
              <a:t>Cnudde</a:t>
            </a:r>
            <a:r>
              <a:rPr lang="en-GB" b="0" i="0" u="none" baseline="0" dirty="0"/>
              <a:t>. In June 2019, Ewoud </a:t>
            </a:r>
            <a:r>
              <a:rPr lang="en-GB" b="0" i="0" u="none" baseline="0" dirty="0" err="1"/>
              <a:t>vd</a:t>
            </a:r>
            <a:r>
              <a:rPr lang="en-GB" b="0" i="0" u="none" baseline="0" dirty="0"/>
              <a:t> Brande and Niels </a:t>
            </a:r>
            <a:r>
              <a:rPr lang="en-GB" b="0" i="0" u="none" baseline="0" dirty="0" err="1"/>
              <a:t>Boogaerd</a:t>
            </a:r>
            <a:r>
              <a:rPr lang="en-GB" b="0" i="0" u="none" baseline="0" dirty="0"/>
              <a:t> were added to that list.</a:t>
            </a:r>
            <a:endParaRPr lang="en-GB" baseline="0" dirty="0"/>
          </a:p>
          <a:p>
            <a:pPr algn="l" rtl="0"/>
            <a:r>
              <a:rPr lang="en-GB" b="0" i="0" u="none" baseline="0" dirty="0"/>
              <a:t>They are to be notified in case of a calamity and will then come to the location, unless this turns out to be unnecessary after consultation.</a:t>
            </a:r>
          </a:p>
          <a:p>
            <a:endParaRPr lang="en-GB" baseline="0" dirty="0"/>
          </a:p>
          <a:p>
            <a:pPr algn="l" rtl="0"/>
            <a:r>
              <a:rPr lang="en-GB" b="0" i="0" u="none" baseline="0" dirty="0"/>
              <a:t>Emergency plan coordinators</a:t>
            </a:r>
            <a:endParaRPr lang="en-GB" baseline="0" dirty="0"/>
          </a:p>
          <a:p>
            <a:pPr algn="l" rtl="0"/>
            <a:r>
              <a:rPr lang="en-GB" b="0" i="0" u="none" baseline="0" dirty="0"/>
              <a:t>These are people from the maintenance department, who are now in charge of mechanical engineering (WTB) gases and salts.</a:t>
            </a:r>
          </a:p>
          <a:p>
            <a:pPr algn="l" rtl="0"/>
            <a:r>
              <a:rPr lang="en-GB" b="0" i="0" u="none" baseline="0" dirty="0"/>
              <a:t>E.g. Davy </a:t>
            </a:r>
            <a:r>
              <a:rPr lang="en-GB" b="0" i="0" u="none" baseline="0" dirty="0" err="1"/>
              <a:t>Kuijpers</a:t>
            </a:r>
            <a:r>
              <a:rPr lang="en-GB" b="0" i="0" u="none" baseline="0" dirty="0"/>
              <a:t>, Marcel </a:t>
            </a:r>
            <a:r>
              <a:rPr lang="en-GB" b="0" i="0" u="none" baseline="0" dirty="0" err="1"/>
              <a:t>Riemens</a:t>
            </a:r>
            <a:r>
              <a:rPr lang="en-GB" b="0" i="0" u="none" baseline="0" dirty="0"/>
              <a:t>, Johan </a:t>
            </a:r>
            <a:r>
              <a:rPr lang="en-GB" b="0" i="0" u="none" baseline="0" dirty="0" err="1"/>
              <a:t>Huigh</a:t>
            </a:r>
            <a:r>
              <a:rPr lang="en-GB" b="0" i="0" u="none" baseline="0" dirty="0"/>
              <a:t>, </a:t>
            </a:r>
            <a:r>
              <a:rPr lang="en-GB" b="0" i="0" u="none" baseline="0" dirty="0" err="1"/>
              <a:t>Stijn</a:t>
            </a:r>
            <a:r>
              <a:rPr lang="en-GB" b="0" i="0" u="none" baseline="0" dirty="0"/>
              <a:t> </a:t>
            </a:r>
            <a:r>
              <a:rPr lang="en-GB" b="0" i="0" u="none" baseline="0" dirty="0" err="1"/>
              <a:t>Verstuyf</a:t>
            </a:r>
            <a:r>
              <a:rPr lang="en-GB" b="0" i="0" u="none" baseline="0" dirty="0"/>
              <a:t>, Martin </a:t>
            </a:r>
            <a:r>
              <a:rPr lang="en-GB" b="0" i="0" u="none" baseline="0" dirty="0" err="1"/>
              <a:t>Walhout</a:t>
            </a:r>
            <a:r>
              <a:rPr lang="en-GB" b="0" i="0" u="none" baseline="0" dirty="0"/>
              <a:t>, Rene </a:t>
            </a:r>
            <a:r>
              <a:rPr lang="en-GB" b="0" i="0" u="none" baseline="0" dirty="0" err="1"/>
              <a:t>Hamelink</a:t>
            </a:r>
            <a:r>
              <a:rPr lang="en-GB" b="0" i="0" u="none" baseline="0" dirty="0"/>
              <a:t>, Adri de Putter, Yves </a:t>
            </a:r>
            <a:r>
              <a:rPr lang="en-GB" b="0" i="0" u="none" baseline="0" dirty="0" err="1"/>
              <a:t>Baetens</a:t>
            </a:r>
            <a:r>
              <a:rPr lang="en-GB" b="0" i="0" u="none" baseline="0" dirty="0"/>
              <a:t>, etc.</a:t>
            </a:r>
            <a:endParaRPr lang="en-GB" baseline="0" dirty="0"/>
          </a:p>
          <a:p>
            <a:pPr algn="l" rtl="0"/>
            <a:r>
              <a:rPr lang="en-GB" b="0" i="0" u="none" baseline="0" dirty="0"/>
              <a:t>They will man the coordination room. These rooms are at P1 and P2. They will be alerted from alarm phase 1 upwards.</a:t>
            </a:r>
          </a:p>
          <a:p>
            <a:pPr algn="l" rtl="0"/>
            <a:r>
              <a:rPr lang="en-GB" b="1" i="0" u="none" baseline="0" dirty="0"/>
              <a:t>What do they do?</a:t>
            </a:r>
          </a:p>
          <a:p>
            <a:pPr marL="228600" indent="-228600" algn="l" rtl="0">
              <a:buAutoNum type="arabicPeriod"/>
            </a:pPr>
            <a:r>
              <a:rPr lang="en-GB" b="0" i="0" u="none" baseline="0" dirty="0"/>
              <a:t>Together with the duty HESQ chief, they will map out the calamity</a:t>
            </a:r>
          </a:p>
          <a:p>
            <a:pPr marL="228600" indent="-228600" algn="l" rtl="0">
              <a:buAutoNum type="arabicPeriod"/>
            </a:pPr>
            <a:r>
              <a:rPr lang="en-GB" b="0" i="0" u="none" baseline="0" dirty="0"/>
              <a:t>Arrange road closures</a:t>
            </a:r>
          </a:p>
          <a:p>
            <a:pPr marL="228600" indent="-228600" algn="l" rtl="0">
              <a:buAutoNum type="arabicPeriod"/>
            </a:pPr>
            <a:r>
              <a:rPr lang="en-GB" b="0" i="0" u="none" baseline="0" dirty="0"/>
              <a:t>Speak to the municipal duty officer</a:t>
            </a:r>
          </a:p>
          <a:p>
            <a:pPr marL="228600" indent="-228600" algn="l" rtl="0">
              <a:buAutoNum type="arabicPeriod"/>
            </a:pPr>
            <a:r>
              <a:rPr lang="en-GB" b="0" i="0" u="none" baseline="0" dirty="0"/>
              <a:t>Make the necessary reports to the picket officer (this is specific to HESQ)</a:t>
            </a:r>
          </a:p>
          <a:p>
            <a:pPr marL="228600" indent="-228600" algn="l" rtl="0">
              <a:buAutoNum type="arabicPeriod"/>
            </a:pPr>
            <a:r>
              <a:rPr lang="en-GB" b="0" i="0" u="none" baseline="0" dirty="0"/>
              <a:t>If necessary, arrange additional materials (vacuum truck, elevated platform, etc.)</a:t>
            </a:r>
          </a:p>
          <a:p>
            <a:pPr marL="228600" indent="-228600" algn="l" rtl="0">
              <a:buAutoNum type="arabicPeriod"/>
            </a:pPr>
            <a:r>
              <a:rPr lang="en-GB" b="0" i="0" u="none" baseline="0" dirty="0"/>
              <a:t>Pick up the phone with number 300 and record departmental evacuations</a:t>
            </a:r>
          </a:p>
          <a:p>
            <a:endParaRPr lang="en-GB" baseline="0" dirty="0"/>
          </a:p>
          <a:p>
            <a:pPr algn="l" rtl="0"/>
            <a:r>
              <a:rPr lang="en-GB" b="0" i="0" u="none" baseline="0" dirty="0"/>
              <a:t>Service engineers Maintenance</a:t>
            </a:r>
          </a:p>
          <a:p>
            <a:pPr algn="l" rtl="0"/>
            <a:r>
              <a:rPr lang="en-GB" b="0" i="0" u="none" baseline="0" dirty="0"/>
              <a:t>Report to the porter’s lodge at every alarm. They guide emergency services, open gates, arrange road closures, etc.</a:t>
            </a:r>
            <a:endParaRPr lang="en-GB" baseline="0" dirty="0"/>
          </a:p>
          <a:p>
            <a:endParaRPr lang="en-GB" baseline="0" dirty="0"/>
          </a:p>
          <a:p>
            <a:pPr algn="l" rtl="0"/>
            <a:r>
              <a:rPr lang="en-GB" b="0" i="0" u="none" baseline="0" dirty="0"/>
              <a:t>PROCO/duty department head</a:t>
            </a:r>
          </a:p>
          <a:p>
            <a:pPr algn="l" rtl="0"/>
            <a:r>
              <a:rPr lang="en-GB" b="0" i="0" u="none" baseline="0" dirty="0"/>
              <a:t>PROCO takes care of securing the plant, the evacuation, revocation of work permits, starting fire-fighting pumps, etc.</a:t>
            </a:r>
            <a:endParaRPr lang="en-GB" baseline="0" dirty="0"/>
          </a:p>
          <a:p>
            <a:pPr algn="l" rtl="0"/>
            <a:r>
              <a:rPr lang="en-GB" b="0" i="0" u="none" baseline="0" dirty="0"/>
              <a:t>He can delegate these tasks to e.g. the duty department head, assistant PROCO, chief operator, etc., but he remains ultimately responsible to ensure that everything runs smoothly in the department.</a:t>
            </a:r>
          </a:p>
          <a:p>
            <a:pPr algn="l" rtl="0"/>
            <a:r>
              <a:rPr lang="en-GB" b="0" i="0" u="none" baseline="0" dirty="0"/>
              <a:t>The duty department head will come to help the department. He helps out in the department where necessary.</a:t>
            </a:r>
          </a:p>
          <a:p>
            <a:endParaRPr lang="en-GB" baseline="0" dirty="0"/>
          </a:p>
          <a:p>
            <a:pPr algn="l" rtl="0"/>
            <a:r>
              <a:rPr lang="en-GB" b="0" i="0" u="none" baseline="0" dirty="0"/>
              <a:t>Evacuation supervisor/Evacuators</a:t>
            </a:r>
            <a:endParaRPr lang="en-GB" baseline="0" dirty="0"/>
          </a:p>
          <a:p>
            <a:pPr algn="l" rtl="0"/>
            <a:r>
              <a:rPr lang="en-GB" b="0" i="0" u="none" baseline="0" dirty="0"/>
              <a:t>These are named on the evacuation plans of the departments, which are hung up in different locations.</a:t>
            </a:r>
          </a:p>
          <a:p>
            <a:pPr algn="l" rtl="0"/>
            <a:r>
              <a:rPr lang="en-GB" b="0" i="0" u="none" baseline="0" dirty="0"/>
              <a:t>In the production department, the evacuation supervisor is the PROCO, but he is allowed to delegate this task.</a:t>
            </a:r>
          </a:p>
          <a:p>
            <a:endParaRPr lang="en-GB" baseline="0" dirty="0"/>
          </a:p>
          <a:p>
            <a:pPr algn="l" rtl="0"/>
            <a:r>
              <a:rPr lang="en-GB" b="0" i="0" u="none" baseline="0" dirty="0"/>
              <a:t>Duty manager</a:t>
            </a:r>
          </a:p>
          <a:p>
            <a:pPr algn="l" rtl="0"/>
            <a:r>
              <a:rPr lang="en-GB" b="0" i="0" u="none" baseline="0" dirty="0"/>
              <a:t>These are called in from alarm phase 2. They will come to the coordination room and take care of the necessary procedures. </a:t>
            </a:r>
          </a:p>
          <a:p>
            <a:pPr algn="l" rtl="0"/>
            <a:r>
              <a:rPr lang="en-GB" b="0" i="0" u="none" baseline="0" dirty="0"/>
              <a:t>E.g. speaking to the press, informing </a:t>
            </a:r>
            <a:r>
              <a:rPr lang="en-GB" b="0" i="0" u="none" baseline="0" dirty="0" err="1"/>
              <a:t>Yara</a:t>
            </a:r>
            <a:r>
              <a:rPr lang="en-GB" b="0" i="0" u="none" baseline="0" dirty="0"/>
              <a:t> int., in case of injuries asking for additional people, e.g. HR to inform family members, etc.</a:t>
            </a:r>
            <a:endParaRPr lang="en-GB" baseline="0" dirty="0"/>
          </a:p>
          <a:p>
            <a:pPr algn="l" rtl="0"/>
            <a:r>
              <a:rPr lang="en-GB" b="0" i="0" u="none" baseline="0" dirty="0"/>
              <a:t>If the department needs a duty manager sooner, they have to call him themselves.</a:t>
            </a:r>
          </a:p>
          <a:p>
            <a:endParaRPr lang="en-GB" baseline="0" dirty="0"/>
          </a:p>
          <a:p>
            <a:pPr algn="l" rtl="0"/>
            <a:r>
              <a:rPr lang="en-GB" b="0" i="0" u="none" baseline="0"/>
              <a:t>BOT team</a:t>
            </a:r>
            <a:endParaRPr lang="en-GB" b="0" i="0" u="none" baseline="0" dirty="0"/>
          </a:p>
          <a:p>
            <a:pPr algn="l" rtl="0"/>
            <a:r>
              <a:rPr lang="en-GB" b="0" i="0" u="none" baseline="0" dirty="0"/>
              <a:t>This is where people from the emergency organisation can go after a calamity. </a:t>
            </a:r>
          </a:p>
          <a:p>
            <a:pPr algn="l" rtl="0"/>
            <a:r>
              <a:rPr lang="en-GB" b="0" i="0" u="none" baseline="0" dirty="0"/>
              <a:t>The last time this was used was in connection to the accident in Urea 7.</a:t>
            </a:r>
          </a:p>
          <a:p>
            <a:pPr algn="l" rtl="0"/>
            <a:r>
              <a:rPr lang="en-GB" b="0" i="0" u="none" baseline="0" dirty="0"/>
              <a:t>Who is trained for this? Frits van </a:t>
            </a:r>
            <a:r>
              <a:rPr lang="en-GB" b="0" i="0" u="none" baseline="0" dirty="0" err="1"/>
              <a:t>Zadelhof</a:t>
            </a:r>
            <a:r>
              <a:rPr lang="en-GB" b="0" i="0" u="none" baseline="0" dirty="0"/>
              <a:t> and Valentino van </a:t>
            </a:r>
            <a:r>
              <a:rPr lang="en-GB" b="0" i="0" u="none" baseline="0" dirty="0" err="1"/>
              <a:t>Overmeere</a:t>
            </a:r>
            <a:r>
              <a:rPr lang="en-GB" b="0" i="0" u="none" baseline="0" dirty="0"/>
              <a:t>.</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algn="l" rtl="0"/>
            <a:fld id="{C173A540-84ED-4ADF-87FC-5CDB2806B821}" type="slidenum">
              <a:rPr/>
              <a:t>12</a:t>
            </a:fld>
            <a:endParaRPr lang="en-GB"/>
          </a:p>
        </p:txBody>
      </p:sp>
    </p:spTree>
    <p:extLst>
      <p:ext uri="{BB962C8B-B14F-4D97-AF65-F5344CB8AC3E}">
        <p14:creationId xmlns:p14="http://schemas.microsoft.com/office/powerpoint/2010/main" val="398259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t>We do NOT normally mention the wind direction via the emergency announcement because it can be different at any location on the site (because of the high buildings, among other reasons).</a:t>
            </a:r>
          </a:p>
          <a:p>
            <a:pPr algn="l" rtl="0"/>
            <a:r>
              <a:rPr lang="en-GB" b="0" i="0" u="none" baseline="0"/>
              <a:t>When you hear an alarm, it is very important to make sure you know the wind direction on site (via a weather vane, a tower plume)</a:t>
            </a:r>
          </a:p>
          <a:p>
            <a:endParaRPr lang="en-GB" baseline="0" dirty="0"/>
          </a:p>
          <a:p>
            <a:pPr lvl="0" algn="l" rtl="0"/>
            <a:r>
              <a:rPr lang="en-GB" sz="1200" b="0" i="0" u="none" kern="1200" baseline="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lgn="l" rtl="0"/>
            <a:r>
              <a:rPr lang="en-GB" sz="1200" b="0" i="0" u="none" kern="1200" baseline="0">
                <a:solidFill>
                  <a:schemeClr val="tx1"/>
                </a:solidFill>
                <a:effectLst/>
                <a:latin typeface="+mn-lt"/>
                <a:ea typeface="+mn-ea"/>
                <a:cs typeface="+mn-cs"/>
              </a:rPr>
              <a:t>In addition, the PROCOs ALWAYS start the fire-fighting pumps of their departments.</a:t>
            </a: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pPr algn="l" rtl="0"/>
            <a:fld id="{C173A540-84ED-4ADF-87FC-5CDB2806B821}" type="slidenum">
              <a:rPr/>
              <a:t>13</a:t>
            </a:fld>
            <a:endParaRPr lang="en-GB"/>
          </a:p>
        </p:txBody>
      </p:sp>
    </p:spTree>
    <p:extLst>
      <p:ext uri="{BB962C8B-B14F-4D97-AF65-F5344CB8AC3E}">
        <p14:creationId xmlns:p14="http://schemas.microsoft.com/office/powerpoint/2010/main" val="3569066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t>If you have to evacuate, the following matters are important</a:t>
            </a:r>
          </a:p>
          <a:p>
            <a:pPr marL="228600" indent="-228600" algn="l" rtl="0">
              <a:buAutoNum type="arabicPeriod"/>
            </a:pPr>
            <a:r>
              <a:rPr lang="en-GB" b="0" i="0" u="none" baseline="0"/>
              <a:t>If possible, evacuate to the control room (if the wind direction is favourable). Contractors have to hand in their work permit and STAY in the control room. Tell them this. When everyone is inside (or you notice that there are no more people coming in or the operator indicates that he doesn’t see anyone outside anymore), call number 300 to report that the plant has been evacuated and whether everyone is present. If not, you’ll indicate who is missing. As an evacuation supervisor, you can also delegate this task to, for example, the duty department head, assistant PROCO, main operator, etc.</a:t>
            </a:r>
          </a:p>
          <a:p>
            <a:pPr marL="0" indent="0" algn="l" rtl="0">
              <a:buNone/>
            </a:pPr>
            <a:endParaRPr lang="en-GB" baseline="0" dirty="0"/>
          </a:p>
          <a:p>
            <a:pPr algn="l" rtl="0"/>
            <a:r>
              <a:rPr lang="en-GB" b="0" i="0" u="none" baseline="0"/>
              <a:t>2. If the wind is coming from the wrong direction, evacuate to an evacuation assembly area. When you get there, use the emergency phone (yellow phone with red button) to call number 300. You will speak to an emergency plan coordinator and tell him/her:</a:t>
            </a:r>
          </a:p>
          <a:p>
            <a:pPr marL="171450" indent="-171450" algn="l" rtl="0">
              <a:buFont typeface="Arial" panose="020B0604020202020204" pitchFamily="34" charset="0"/>
              <a:buChar char="•"/>
            </a:pPr>
            <a:r>
              <a:rPr lang="en-GB" b="0" i="0" u="none" baseline="0"/>
              <a:t>Who you are and your company name (if applicable)</a:t>
            </a:r>
          </a:p>
          <a:p>
            <a:pPr marL="171450" indent="-171450" algn="l" rtl="0">
              <a:buFont typeface="Arial" panose="020B0604020202020204" pitchFamily="34" charset="0"/>
              <a:buChar char="•"/>
            </a:pPr>
            <a:r>
              <a:rPr lang="en-GB" b="0" i="0" u="none" baseline="0"/>
              <a:t>How many people are with you</a:t>
            </a:r>
          </a:p>
          <a:p>
            <a:pPr marL="171450" indent="-171450" algn="l" rtl="0">
              <a:buFont typeface="Arial" panose="020B0604020202020204" pitchFamily="34" charset="0"/>
              <a:buChar char="•"/>
            </a:pPr>
            <a:r>
              <a:rPr lang="en-GB" b="0" i="0" u="none" baseline="0"/>
              <a:t>What department you are from </a:t>
            </a:r>
          </a:p>
          <a:p>
            <a:pPr marL="171450" indent="-171450" algn="l" rtl="0">
              <a:buFont typeface="Arial" panose="020B0604020202020204" pitchFamily="34" charset="0"/>
              <a:buChar char="•"/>
            </a:pPr>
            <a:r>
              <a:rPr lang="en-GB" b="0" i="0" u="none" baseline="0"/>
              <a:t>The number of your work permit (if applicable); this is not obligated, but can sometimes be helpful</a:t>
            </a:r>
          </a:p>
          <a:p>
            <a:pPr marL="0" indent="0" algn="l" rtl="0">
              <a:buFont typeface="Arial" panose="020B0604020202020204" pitchFamily="34" charset="0"/>
              <a:buNone/>
            </a:pPr>
            <a:r>
              <a:rPr lang="en-GB" b="0" i="0" u="none" baseline="0"/>
              <a:t>During the rest of the calamity, you need to stay there!</a:t>
            </a:r>
          </a:p>
          <a:p>
            <a:pPr marL="0" indent="0" algn="l" rtl="0">
              <a:buFont typeface="Arial" panose="020B0604020202020204" pitchFamily="34" charset="0"/>
              <a:buNone/>
            </a:pPr>
            <a:r>
              <a:rPr lang="en-GB" b="0" i="0" u="none" baseline="0"/>
              <a:t>The emergency plan coordinator will, in turn, contact the department concerned and will report these people as present.</a:t>
            </a:r>
          </a:p>
          <a:p>
            <a:pPr marL="0" indent="0" algn="l" rtl="0">
              <a:buFont typeface="Arial" panose="020B0604020202020204" pitchFamily="34" charset="0"/>
              <a:buNone/>
            </a:pPr>
            <a:endParaRPr lang="en-GB" baseline="0" dirty="0"/>
          </a:p>
          <a:p>
            <a:pPr marL="0" indent="0" algn="l" rtl="0">
              <a:buFont typeface="Arial" panose="020B0604020202020204" pitchFamily="34" charset="0"/>
              <a:buNone/>
            </a:pPr>
            <a:r>
              <a:rPr lang="en-GB" b="0" i="0" u="none" baseline="0"/>
              <a:t>3. If it is also wise to leave the control room, the evacuation will start. Follow the instructions of the evacuators and the evacuation supervisors.</a:t>
            </a:r>
          </a:p>
          <a:p>
            <a:pPr marL="0" indent="0" algn="l" rtl="0">
              <a:buFont typeface="Arial" panose="020B0604020202020204" pitchFamily="34" charset="0"/>
              <a:buNone/>
            </a:pPr>
            <a:r>
              <a:rPr lang="en-GB" b="0" i="0" u="none" baseline="0"/>
              <a:t>When the group has arrived at the evacuation assembly area, they will also call 300 to report this.</a:t>
            </a:r>
          </a:p>
          <a:p>
            <a:pPr marL="0" indent="0" algn="l" rtl="0">
              <a:buFont typeface="Arial" panose="020B0604020202020204" pitchFamily="34" charset="0"/>
              <a:buNone/>
            </a:pPr>
            <a:r>
              <a:rPr lang="en-GB" b="0" i="0" u="none" baseline="0"/>
              <a:t>It is also very important to say if you are still missing people.</a:t>
            </a:r>
          </a:p>
          <a:p>
            <a:pPr marL="0" indent="0" algn="l" rtl="0">
              <a:buFont typeface="Arial" panose="020B0604020202020204" pitchFamily="34" charset="0"/>
              <a:buNone/>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kern="1200" baseline="0">
                <a:solidFill>
                  <a:schemeClr val="tx1"/>
                </a:solidFill>
                <a:effectLst/>
                <a:latin typeface="+mn-lt"/>
                <a:ea typeface="+mn-ea"/>
                <a:cs typeface="+mn-cs"/>
              </a:rPr>
              <a:t>What to do with the running plants and panel operators during an evacuation? </a:t>
            </a:r>
          </a:p>
          <a:p>
            <a:pPr marL="0" indent="0" algn="l" rtl="0">
              <a:buFont typeface="Arial" panose="020B0604020202020204" pitchFamily="34" charset="0"/>
              <a:buNone/>
            </a:pPr>
            <a:r>
              <a:rPr lang="en-GB" sz="1200" b="0" i="0" u="none" kern="1200" baseline="0">
                <a:solidFill>
                  <a:schemeClr val="tx1"/>
                </a:solidFill>
                <a:effectLst/>
                <a:latin typeface="+mn-lt"/>
                <a:ea typeface="+mn-ea"/>
                <a:cs typeface="+mn-cs"/>
              </a:rPr>
              <a:t>This is a matter for the PROCO to decide. Will he trip the plant? Will a few people with breathable air be left there?</a:t>
            </a:r>
          </a:p>
          <a:p>
            <a:pPr marL="0" indent="0" algn="l" rtl="0">
              <a:buFont typeface="Arial" panose="020B0604020202020204" pitchFamily="34" charset="0"/>
              <a:buNone/>
            </a:pPr>
            <a:r>
              <a:rPr lang="en-GB" sz="1200" b="0" i="0" u="none" kern="1200" baseline="0">
                <a:solidFill>
                  <a:schemeClr val="tx1"/>
                </a:solidFill>
                <a:effectLst/>
                <a:latin typeface="+mn-lt"/>
                <a:ea typeface="+mn-ea"/>
                <a:cs typeface="+mn-cs"/>
              </a:rPr>
              <a:t>It’s up to him to decide what’s best based on the type of calamity. If necessary, he can contact the duty manager to help him make a decision.</a:t>
            </a:r>
            <a:endParaRPr lang="en-GB" baseline="0" dirty="0"/>
          </a:p>
          <a:p>
            <a:endParaRPr lang="en-GB" dirty="0"/>
          </a:p>
        </p:txBody>
      </p:sp>
      <p:sp>
        <p:nvSpPr>
          <p:cNvPr id="4" name="Slide Number Placeholder 3"/>
          <p:cNvSpPr>
            <a:spLocks noGrp="1"/>
          </p:cNvSpPr>
          <p:nvPr>
            <p:ph type="sldNum" sz="quarter" idx="10"/>
          </p:nvPr>
        </p:nvSpPr>
        <p:spPr/>
        <p:txBody>
          <a:bodyPr/>
          <a:lstStyle/>
          <a:p>
            <a:pPr algn="l" rtl="0"/>
            <a:fld id="{C173A540-84ED-4ADF-87FC-5CDB2806B821}" type="slidenum">
              <a:rPr/>
              <a:t>14</a:t>
            </a:fld>
            <a:endParaRPr lang="en-GB"/>
          </a:p>
        </p:txBody>
      </p:sp>
    </p:spTree>
    <p:extLst>
      <p:ext uri="{BB962C8B-B14F-4D97-AF65-F5344CB8AC3E}">
        <p14:creationId xmlns:p14="http://schemas.microsoft.com/office/powerpoint/2010/main" val="316307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6" name="Title 3"/>
          <p:cNvSpPr>
            <a:spLocks noGrp="1"/>
          </p:cNvSpPr>
          <p:nvPr>
            <p:ph type="ctrTitle"/>
          </p:nvPr>
        </p:nvSpPr>
        <p:spPr>
          <a:xfrm>
            <a:off x="372016" y="2084852"/>
            <a:ext cx="3623919" cy="1248139"/>
          </a:xfrm>
        </p:spPr>
        <p:txBody>
          <a:bodyPr/>
          <a:lstStyle>
            <a:lvl1pPr>
              <a:defRPr>
                <a:solidFill>
                  <a:schemeClr val="bg1"/>
                </a:solidFill>
              </a:defRPr>
            </a:lvl1pPr>
          </a:lstStyle>
          <a:p>
            <a:r>
              <a:rPr lang="en-US"/>
              <a:t>Click to edit Master title style</a:t>
            </a:r>
            <a:endParaRPr lang="en-US" dirty="0"/>
          </a:p>
        </p:txBody>
      </p:sp>
      <p:sp>
        <p:nvSpPr>
          <p:cNvPr id="8" name="Subtitle 4"/>
          <p:cNvSpPr>
            <a:spLocks noGrp="1"/>
          </p:cNvSpPr>
          <p:nvPr>
            <p:ph type="subTitle" idx="1"/>
          </p:nvPr>
        </p:nvSpPr>
        <p:spPr>
          <a:xfrm>
            <a:off x="380038" y="3525011"/>
            <a:ext cx="3615898" cy="576064"/>
          </a:xfrm>
        </p:spPr>
        <p:txBody>
          <a:bodyPr/>
          <a:lstStyle>
            <a:lvl1pPr marL="0" indent="0">
              <a:buFontTx/>
              <a:buNone/>
              <a:defRPr>
                <a:solidFill>
                  <a:schemeClr val="bg1"/>
                </a:solidFill>
              </a:defRPr>
            </a:lvl1pPr>
          </a:lstStyle>
          <a:p>
            <a:r>
              <a:rPr lang="en-US"/>
              <a:t>Click to edit Master subtitle style</a:t>
            </a:r>
            <a:endParaRPr lang="en-US" dirty="0"/>
          </a:p>
        </p:txBody>
      </p:sp>
    </p:spTree>
    <p:extLst>
      <p:ext uri="{BB962C8B-B14F-4D97-AF65-F5344CB8AC3E}">
        <p14:creationId xmlns:p14="http://schemas.microsoft.com/office/powerpoint/2010/main" val="35121041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 SBC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l-NL" noProof="0"/>
              <a:t>16-04-2019</a:t>
            </a:r>
            <a:endParaRPr lang="en-US" noProof="0" dirty="0"/>
          </a:p>
        </p:txBody>
      </p:sp>
      <p:sp>
        <p:nvSpPr>
          <p:cNvPr id="6" name="Footer Placeholder 5"/>
          <p:cNvSpPr>
            <a:spLocks noGrp="1"/>
          </p:cNvSpPr>
          <p:nvPr>
            <p:ph type="ftr" sz="quarter" idx="11"/>
          </p:nvPr>
        </p:nvSpPr>
        <p:spPr/>
        <p:txBody>
          <a:bodyPr/>
          <a:lstStyle/>
          <a:p>
            <a:r>
              <a:rPr lang="en-US" noProof="0"/>
              <a:t>IMM</a:t>
            </a:r>
            <a:endParaRPr lang="en-US" noProof="0" dirty="0"/>
          </a:p>
        </p:txBody>
      </p:sp>
      <p:sp>
        <p:nvSpPr>
          <p:cNvPr id="7" name="Slide Number Placeholder 6"/>
          <p:cNvSpPr>
            <a:spLocks noGrp="1"/>
          </p:cNvSpPr>
          <p:nvPr>
            <p:ph type="sldNum" sz="quarter" idx="12"/>
          </p:nvPr>
        </p:nvSpPr>
        <p:spPr/>
        <p:txBody>
          <a:bodyPr/>
          <a:lstStyle/>
          <a:p>
            <a:fld id="{0CD838A1-36B1-482C-8BFA-C0C63145B508}" type="slidenum">
              <a:rPr lang="en-US" noProof="0" smtClean="0"/>
              <a:t>‹nr.›</a:t>
            </a:fld>
            <a:endParaRPr lang="en-US" noProof="0" dirty="0"/>
          </a:p>
        </p:txBody>
      </p:sp>
      <p:sp>
        <p:nvSpPr>
          <p:cNvPr id="8" name="Content Placeholder 2"/>
          <p:cNvSpPr>
            <a:spLocks noGrp="1"/>
          </p:cNvSpPr>
          <p:nvPr>
            <p:ph sz="half" idx="1"/>
          </p:nvPr>
        </p:nvSpPr>
        <p:spPr>
          <a:xfrm>
            <a:off x="457200" y="1412775"/>
            <a:ext cx="2530624" cy="1514261"/>
          </a:xfrm>
        </p:spPr>
        <p:txBody>
          <a:bodyPr>
            <a:spAutoFit/>
          </a:bodyPr>
          <a:lstStyle>
            <a:lvl1pPr>
              <a:buClr>
                <a:schemeClr val="bg2"/>
              </a:buClr>
              <a:defRPr sz="1400"/>
            </a:lvl1pPr>
            <a:lvl2pPr>
              <a:buClr>
                <a:schemeClr val="bg2"/>
              </a:buClr>
              <a:defRPr sz="1400"/>
            </a:lvl2pPr>
            <a:lvl3pPr>
              <a:buClr>
                <a:schemeClr val="bg2"/>
              </a:buClr>
              <a:defRPr sz="1400"/>
            </a:lvl3pPr>
            <a:lvl4pPr>
              <a:buClr>
                <a:schemeClr val="bg2"/>
              </a:buClr>
              <a:defRPr sz="1400"/>
            </a:lvl4pPr>
            <a:lvl5pPr>
              <a:buClr>
                <a:schemeClr val="bg2"/>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half" idx="13"/>
          </p:nvPr>
        </p:nvSpPr>
        <p:spPr>
          <a:xfrm>
            <a:off x="3301955" y="1412775"/>
            <a:ext cx="2530624" cy="1514261"/>
          </a:xfrm>
        </p:spPr>
        <p:txBody>
          <a:bodyPr>
            <a:spAutoFit/>
          </a:bodyPr>
          <a:lstStyle>
            <a:lvl1pPr>
              <a:buClr>
                <a:schemeClr val="bg2"/>
              </a:buClr>
              <a:defRPr sz="1400"/>
            </a:lvl1pPr>
            <a:lvl2pPr>
              <a:buClr>
                <a:schemeClr val="bg2"/>
              </a:buClr>
              <a:defRPr sz="1400"/>
            </a:lvl2pPr>
            <a:lvl3pPr>
              <a:buClr>
                <a:schemeClr val="bg2"/>
              </a:buClr>
              <a:defRPr sz="1400"/>
            </a:lvl3pPr>
            <a:lvl4pPr>
              <a:buClr>
                <a:schemeClr val="bg2"/>
              </a:buClr>
              <a:defRPr sz="1400"/>
            </a:lvl4pPr>
            <a:lvl5pPr>
              <a:buClr>
                <a:schemeClr val="bg2"/>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sz="half" idx="14"/>
          </p:nvPr>
        </p:nvSpPr>
        <p:spPr>
          <a:xfrm>
            <a:off x="6146710" y="1412775"/>
            <a:ext cx="2530624" cy="1514261"/>
          </a:xfrm>
        </p:spPr>
        <p:txBody>
          <a:bodyPr>
            <a:spAutoFit/>
          </a:bodyPr>
          <a:lstStyle>
            <a:lvl1pPr>
              <a:buClr>
                <a:schemeClr val="bg2"/>
              </a:buClr>
              <a:defRPr sz="1400"/>
            </a:lvl1pPr>
            <a:lvl2pPr>
              <a:buClr>
                <a:schemeClr val="bg2"/>
              </a:buClr>
              <a:defRPr sz="1400"/>
            </a:lvl2pPr>
            <a:lvl3pPr>
              <a:buClr>
                <a:schemeClr val="bg2"/>
              </a:buClr>
              <a:defRPr sz="1400"/>
            </a:lvl3pPr>
            <a:lvl4pPr>
              <a:buClr>
                <a:schemeClr val="bg2"/>
              </a:buClr>
              <a:defRPr sz="1400"/>
            </a:lvl4pPr>
            <a:lvl5pPr>
              <a:buClr>
                <a:schemeClr val="bg2"/>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hasCustomPrompt="1"/>
          </p:nvPr>
        </p:nvSpPr>
        <p:spPr>
          <a:xfrm>
            <a:off x="457200" y="274637"/>
            <a:ext cx="7283152" cy="946117"/>
          </a:xfrm>
        </p:spPr>
        <p:txBody>
          <a:bodyPr/>
          <a:lstStyle>
            <a:lvl1pPr>
              <a:defRPr/>
            </a:lvl1pPr>
          </a:lstStyle>
          <a:p>
            <a:r>
              <a:rPr lang="en-US" dirty="0"/>
              <a:t>Click To</a:t>
            </a:r>
            <a:br>
              <a:rPr lang="en-US" dirty="0"/>
            </a:br>
            <a:r>
              <a:rPr lang="en-US" dirty="0"/>
              <a:t>Add Title</a:t>
            </a:r>
            <a:endParaRPr lang="nb-NO" dirty="0"/>
          </a:p>
        </p:txBody>
      </p:sp>
    </p:spTree>
    <p:extLst>
      <p:ext uri="{BB962C8B-B14F-4D97-AF65-F5344CB8AC3E}">
        <p14:creationId xmlns:p14="http://schemas.microsoft.com/office/powerpoint/2010/main" val="410615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BC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355160" cy="946117"/>
          </a:xfrm>
        </p:spPr>
        <p:txBody>
          <a:bodyPr/>
          <a:lstStyle>
            <a:lvl1pPr>
              <a:defRPr/>
            </a:lvl1pPr>
          </a:lstStyle>
          <a:p>
            <a:r>
              <a:rPr lang="en-US" dirty="0"/>
              <a:t>Click To</a:t>
            </a:r>
            <a:br>
              <a:rPr lang="en-US" dirty="0"/>
            </a:br>
            <a:r>
              <a:rPr lang="en-US" dirty="0"/>
              <a:t>Add Title</a:t>
            </a:r>
            <a:endParaRPr lang="nb-NO" dirty="0"/>
          </a:p>
        </p:txBody>
      </p:sp>
      <p:sp>
        <p:nvSpPr>
          <p:cNvPr id="3" name="Date Placeholder 2"/>
          <p:cNvSpPr>
            <a:spLocks noGrp="1"/>
          </p:cNvSpPr>
          <p:nvPr>
            <p:ph type="dt" sz="half" idx="10"/>
          </p:nvPr>
        </p:nvSpPr>
        <p:spPr/>
        <p:txBody>
          <a:bodyPr/>
          <a:lstStyle/>
          <a:p>
            <a:r>
              <a:rPr lang="nl-NL" noProof="0"/>
              <a:t>16-04-2019</a:t>
            </a:r>
            <a:endParaRPr lang="en-US" noProof="0" dirty="0"/>
          </a:p>
        </p:txBody>
      </p:sp>
      <p:sp>
        <p:nvSpPr>
          <p:cNvPr id="4" name="Footer Placeholder 3"/>
          <p:cNvSpPr>
            <a:spLocks noGrp="1"/>
          </p:cNvSpPr>
          <p:nvPr>
            <p:ph type="ftr" sz="quarter" idx="11"/>
          </p:nvPr>
        </p:nvSpPr>
        <p:spPr/>
        <p:txBody>
          <a:bodyPr/>
          <a:lstStyle/>
          <a:p>
            <a:r>
              <a:rPr lang="en-US" noProof="0"/>
              <a:t>IMM</a:t>
            </a:r>
            <a:endParaRPr lang="en-US" noProof="0" dirty="0"/>
          </a:p>
        </p:txBody>
      </p:sp>
      <p:sp>
        <p:nvSpPr>
          <p:cNvPr id="5" name="Slide Number Placeholder 4"/>
          <p:cNvSpPr>
            <a:spLocks noGrp="1"/>
          </p:cNvSpPr>
          <p:nvPr>
            <p:ph type="sldNum" sz="quarter" idx="12"/>
          </p:nvPr>
        </p:nvSpPr>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3456331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BC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noProof="0"/>
              <a:t>16-04-2019</a:t>
            </a:r>
            <a:endParaRPr lang="en-US" noProof="0" dirty="0"/>
          </a:p>
        </p:txBody>
      </p:sp>
      <p:sp>
        <p:nvSpPr>
          <p:cNvPr id="3" name="Footer Placeholder 2"/>
          <p:cNvSpPr>
            <a:spLocks noGrp="1"/>
          </p:cNvSpPr>
          <p:nvPr>
            <p:ph type="ftr" sz="quarter" idx="11"/>
          </p:nvPr>
        </p:nvSpPr>
        <p:spPr/>
        <p:txBody>
          <a:bodyPr/>
          <a:lstStyle/>
          <a:p>
            <a:r>
              <a:rPr lang="en-US" noProof="0"/>
              <a:t>IMM</a:t>
            </a:r>
            <a:endParaRPr lang="en-US" noProof="0" dirty="0"/>
          </a:p>
        </p:txBody>
      </p:sp>
      <p:sp>
        <p:nvSpPr>
          <p:cNvPr id="4" name="Slide Number Placeholder 3"/>
          <p:cNvSpPr>
            <a:spLocks noGrp="1"/>
          </p:cNvSpPr>
          <p:nvPr>
            <p:ph type="sldNum" sz="quarter" idx="12"/>
          </p:nvPr>
        </p:nvSpPr>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84882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mp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noProof="0"/>
              <a:t>16-04-2019</a:t>
            </a:r>
            <a:endParaRPr lang="en-US" noProof="0" dirty="0"/>
          </a:p>
        </p:txBody>
      </p:sp>
      <p:sp>
        <p:nvSpPr>
          <p:cNvPr id="3" name="Footer Placeholder 2"/>
          <p:cNvSpPr>
            <a:spLocks noGrp="1"/>
          </p:cNvSpPr>
          <p:nvPr>
            <p:ph type="ftr" sz="quarter" idx="11"/>
          </p:nvPr>
        </p:nvSpPr>
        <p:spPr/>
        <p:txBody>
          <a:bodyPr/>
          <a:lstStyle/>
          <a:p>
            <a:r>
              <a:rPr lang="en-US" noProof="0"/>
              <a:t>IMM</a:t>
            </a:r>
            <a:endParaRPr lang="en-US" noProof="0" dirty="0"/>
          </a:p>
        </p:txBody>
      </p:sp>
      <p:sp>
        <p:nvSpPr>
          <p:cNvPr id="5" name="Slide Number Placeholder 4"/>
          <p:cNvSpPr>
            <a:spLocks noGrp="1"/>
          </p:cNvSpPr>
          <p:nvPr>
            <p:ph type="sldNum" sz="quarter" idx="12"/>
          </p:nvPr>
        </p:nvSpPr>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7207862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plash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02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a:t>
            </a:r>
            <a:br>
              <a:rPr lang="en-US" dirty="0"/>
            </a:br>
            <a:r>
              <a:rPr lang="en-US" dirty="0"/>
              <a:t>Add Title</a:t>
            </a:r>
            <a:endParaRPr lang="nb-NO" dirty="0"/>
          </a:p>
        </p:txBody>
      </p:sp>
      <p:sp>
        <p:nvSpPr>
          <p:cNvPr id="3" name="Content Placeholder 2"/>
          <p:cNvSpPr>
            <a:spLocks noGrp="1"/>
          </p:cNvSpPr>
          <p:nvPr>
            <p:ph idx="1"/>
          </p:nvPr>
        </p:nvSpPr>
        <p:spPr>
          <a:xfrm>
            <a:off x="457200" y="1316766"/>
            <a:ext cx="8229600" cy="1341906"/>
          </a:xfrm>
        </p:spPr>
        <p:txBody>
          <a:bodyPr>
            <a:spAutoFit/>
          </a:bodyPr>
          <a:lstStyle>
            <a:lvl4pPr>
              <a:defRPr/>
            </a:lvl4pPr>
            <a:lvl5pPr marL="20389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nl-NL" noProof="0"/>
              <a:t>16-04-2019</a:t>
            </a:r>
            <a:endParaRPr lang="en-US" noProof="0" dirty="0"/>
          </a:p>
        </p:txBody>
      </p:sp>
      <p:sp>
        <p:nvSpPr>
          <p:cNvPr id="5" name="Footer Placeholder 4"/>
          <p:cNvSpPr>
            <a:spLocks noGrp="1"/>
          </p:cNvSpPr>
          <p:nvPr>
            <p:ph type="ftr" sz="quarter" idx="11"/>
          </p:nvPr>
        </p:nvSpPr>
        <p:spPr/>
        <p:txBody>
          <a:bodyPr/>
          <a:lstStyle/>
          <a:p>
            <a:r>
              <a:rPr lang="en-US" noProof="0"/>
              <a:t>IMM</a:t>
            </a:r>
            <a:endParaRPr lang="en-US" noProof="0" dirty="0"/>
          </a:p>
        </p:txBody>
      </p:sp>
      <p:sp>
        <p:nvSpPr>
          <p:cNvPr id="6" name="Slide Number Placeholder 5"/>
          <p:cNvSpPr>
            <a:spLocks noGrp="1"/>
          </p:cNvSpPr>
          <p:nvPr>
            <p:ph type="sldNum" sz="quarter" idx="12"/>
          </p:nvPr>
        </p:nvSpPr>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74430374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946117"/>
          </a:xfrm>
        </p:spPr>
        <p:txBody>
          <a:bodyPr/>
          <a:lstStyle>
            <a:lvl1pPr>
              <a:defRPr/>
            </a:lvl1pPr>
          </a:lstStyle>
          <a:p>
            <a:r>
              <a:rPr lang="en-US" dirty="0"/>
              <a:t>Click To</a:t>
            </a:r>
            <a:br>
              <a:rPr lang="en-US" dirty="0"/>
            </a:br>
            <a:r>
              <a:rPr lang="en-US" dirty="0"/>
              <a:t>Add Title</a:t>
            </a:r>
            <a:endParaRPr lang="nb-NO" dirty="0"/>
          </a:p>
        </p:txBody>
      </p:sp>
      <p:sp>
        <p:nvSpPr>
          <p:cNvPr id="3" name="Content Placeholder 2"/>
          <p:cNvSpPr>
            <a:spLocks noGrp="1"/>
          </p:cNvSpPr>
          <p:nvPr>
            <p:ph sz="half" idx="1"/>
          </p:nvPr>
        </p:nvSpPr>
        <p:spPr>
          <a:xfrm>
            <a:off x="457200" y="1316766"/>
            <a:ext cx="4038600" cy="1341906"/>
          </a:xfrm>
        </p:spPr>
        <p:txBody>
          <a:bodyPr>
            <a:spAutoFit/>
          </a:bodyPr>
          <a:lstStyle>
            <a:lvl1pPr>
              <a:defRPr sz="1400"/>
            </a:lvl1pPr>
            <a:lvl2pPr>
              <a:defRPr sz="14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Content Placeholder 3"/>
          <p:cNvSpPr>
            <a:spLocks noGrp="1"/>
          </p:cNvSpPr>
          <p:nvPr>
            <p:ph sz="half" idx="2"/>
          </p:nvPr>
        </p:nvSpPr>
        <p:spPr>
          <a:xfrm>
            <a:off x="4648200" y="1316766"/>
            <a:ext cx="4038600" cy="1341906"/>
          </a:xfrm>
        </p:spPr>
        <p:txBody>
          <a:bodyPr>
            <a:spAutoFit/>
          </a:bodyPr>
          <a:lstStyle>
            <a:lvl1pPr>
              <a:defRPr sz="1400"/>
            </a:lvl1pPr>
            <a:lvl2pPr>
              <a:defRPr sz="14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Date Placeholder 4"/>
          <p:cNvSpPr>
            <a:spLocks noGrp="1"/>
          </p:cNvSpPr>
          <p:nvPr>
            <p:ph type="dt" sz="half" idx="10"/>
          </p:nvPr>
        </p:nvSpPr>
        <p:spPr/>
        <p:txBody>
          <a:bodyPr/>
          <a:lstStyle/>
          <a:p>
            <a:r>
              <a:rPr lang="nl-NL" noProof="0"/>
              <a:t>16-04-2019</a:t>
            </a:r>
            <a:endParaRPr lang="en-US" noProof="0" dirty="0"/>
          </a:p>
        </p:txBody>
      </p:sp>
      <p:sp>
        <p:nvSpPr>
          <p:cNvPr id="6" name="Footer Placeholder 5"/>
          <p:cNvSpPr>
            <a:spLocks noGrp="1"/>
          </p:cNvSpPr>
          <p:nvPr>
            <p:ph type="ftr" sz="quarter" idx="11"/>
          </p:nvPr>
        </p:nvSpPr>
        <p:spPr/>
        <p:txBody>
          <a:bodyPr/>
          <a:lstStyle/>
          <a:p>
            <a:r>
              <a:rPr lang="en-US" noProof="0"/>
              <a:t>IMM</a:t>
            </a:r>
            <a:endParaRPr lang="en-US" noProof="0" dirty="0"/>
          </a:p>
        </p:txBody>
      </p:sp>
      <p:sp>
        <p:nvSpPr>
          <p:cNvPr id="7" name="Slide Number Placeholder 6"/>
          <p:cNvSpPr>
            <a:spLocks noGrp="1"/>
          </p:cNvSpPr>
          <p:nvPr>
            <p:ph type="sldNum" sz="quarter" idx="12"/>
          </p:nvPr>
        </p:nvSpPr>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3655753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946117"/>
          </a:xfrm>
        </p:spPr>
        <p:txBody>
          <a:bodyPr/>
          <a:lstStyle>
            <a:lvl1pPr>
              <a:defRPr/>
            </a:lvl1pPr>
          </a:lstStyle>
          <a:p>
            <a:r>
              <a:rPr lang="en-US" dirty="0"/>
              <a:t>Click To</a:t>
            </a:r>
            <a:br>
              <a:rPr lang="en-US" dirty="0"/>
            </a:br>
            <a:r>
              <a:rPr lang="en-US" dirty="0"/>
              <a:t>Add Title</a:t>
            </a:r>
            <a:endParaRPr lang="nb-NO" dirty="0"/>
          </a:p>
        </p:txBody>
      </p:sp>
      <p:sp>
        <p:nvSpPr>
          <p:cNvPr id="5" name="Date Placeholder 4"/>
          <p:cNvSpPr>
            <a:spLocks noGrp="1"/>
          </p:cNvSpPr>
          <p:nvPr>
            <p:ph type="dt" sz="half" idx="10"/>
          </p:nvPr>
        </p:nvSpPr>
        <p:spPr/>
        <p:txBody>
          <a:bodyPr/>
          <a:lstStyle/>
          <a:p>
            <a:r>
              <a:rPr lang="nl-NL" noProof="0"/>
              <a:t>16-04-2019</a:t>
            </a:r>
            <a:endParaRPr lang="en-US" noProof="0" dirty="0"/>
          </a:p>
        </p:txBody>
      </p:sp>
      <p:sp>
        <p:nvSpPr>
          <p:cNvPr id="6" name="Footer Placeholder 5"/>
          <p:cNvSpPr>
            <a:spLocks noGrp="1"/>
          </p:cNvSpPr>
          <p:nvPr>
            <p:ph type="ftr" sz="quarter" idx="11"/>
          </p:nvPr>
        </p:nvSpPr>
        <p:spPr/>
        <p:txBody>
          <a:bodyPr/>
          <a:lstStyle/>
          <a:p>
            <a:r>
              <a:rPr lang="en-US" noProof="0"/>
              <a:t>IMM</a:t>
            </a:r>
            <a:endParaRPr lang="en-US" noProof="0" dirty="0"/>
          </a:p>
        </p:txBody>
      </p:sp>
      <p:sp>
        <p:nvSpPr>
          <p:cNvPr id="7" name="Slide Number Placeholder 6"/>
          <p:cNvSpPr>
            <a:spLocks noGrp="1"/>
          </p:cNvSpPr>
          <p:nvPr>
            <p:ph type="sldNum" sz="quarter" idx="12"/>
          </p:nvPr>
        </p:nvSpPr>
        <p:spPr/>
        <p:txBody>
          <a:bodyPr/>
          <a:lstStyle/>
          <a:p>
            <a:fld id="{0CD838A1-36B1-482C-8BFA-C0C63145B508}" type="slidenum">
              <a:rPr lang="en-US" noProof="0" smtClean="0"/>
              <a:t>‹nr.›</a:t>
            </a:fld>
            <a:endParaRPr lang="en-US" noProof="0" dirty="0"/>
          </a:p>
        </p:txBody>
      </p:sp>
      <p:sp>
        <p:nvSpPr>
          <p:cNvPr id="8" name="Content Placeholder 2"/>
          <p:cNvSpPr>
            <a:spLocks noGrp="1"/>
          </p:cNvSpPr>
          <p:nvPr>
            <p:ph sz="half" idx="1"/>
          </p:nvPr>
        </p:nvSpPr>
        <p:spPr>
          <a:xfrm>
            <a:off x="457200" y="1412775"/>
            <a:ext cx="2530624" cy="1514261"/>
          </a:xfrm>
        </p:spPr>
        <p:txBody>
          <a:bodyPr>
            <a:spAutoFit/>
          </a:bodyPr>
          <a:lstStyle>
            <a:lvl1pPr>
              <a:buClr>
                <a:schemeClr val="bg2"/>
              </a:buClr>
              <a:defRPr sz="1400"/>
            </a:lvl1pPr>
            <a:lvl2pPr>
              <a:buClr>
                <a:schemeClr val="bg2"/>
              </a:buClr>
              <a:defRPr sz="1400"/>
            </a:lvl2pPr>
            <a:lvl3pPr>
              <a:buClr>
                <a:schemeClr val="bg2"/>
              </a:buClr>
              <a:defRPr sz="1400"/>
            </a:lvl3pPr>
            <a:lvl4pPr>
              <a:buClr>
                <a:schemeClr val="bg2"/>
              </a:buClr>
              <a:defRPr sz="1400"/>
            </a:lvl4pPr>
            <a:lvl5pPr>
              <a:buClr>
                <a:schemeClr val="bg2"/>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half" idx="13"/>
          </p:nvPr>
        </p:nvSpPr>
        <p:spPr>
          <a:xfrm>
            <a:off x="3301955" y="1412775"/>
            <a:ext cx="2530624" cy="1514261"/>
          </a:xfrm>
        </p:spPr>
        <p:txBody>
          <a:bodyPr>
            <a:spAutoFit/>
          </a:bodyPr>
          <a:lstStyle>
            <a:lvl1pPr>
              <a:buClr>
                <a:schemeClr val="bg2"/>
              </a:buClr>
              <a:defRPr sz="1400"/>
            </a:lvl1pPr>
            <a:lvl2pPr>
              <a:buClr>
                <a:schemeClr val="bg2"/>
              </a:buClr>
              <a:defRPr sz="1400"/>
            </a:lvl2pPr>
            <a:lvl3pPr>
              <a:buClr>
                <a:schemeClr val="bg2"/>
              </a:buClr>
              <a:defRPr sz="1400"/>
            </a:lvl3pPr>
            <a:lvl4pPr>
              <a:buClr>
                <a:schemeClr val="bg2"/>
              </a:buClr>
              <a:defRPr sz="1400"/>
            </a:lvl4pPr>
            <a:lvl5pPr>
              <a:buClr>
                <a:schemeClr val="bg2"/>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sz="half" idx="14"/>
          </p:nvPr>
        </p:nvSpPr>
        <p:spPr>
          <a:xfrm>
            <a:off x="6146710" y="1412775"/>
            <a:ext cx="2530624" cy="1514261"/>
          </a:xfrm>
        </p:spPr>
        <p:txBody>
          <a:bodyPr>
            <a:spAutoFit/>
          </a:bodyPr>
          <a:lstStyle>
            <a:lvl1pPr>
              <a:buClr>
                <a:schemeClr val="bg2"/>
              </a:buClr>
              <a:defRPr sz="1400"/>
            </a:lvl1pPr>
            <a:lvl2pPr>
              <a:buClr>
                <a:schemeClr val="bg2"/>
              </a:buClr>
              <a:defRPr sz="1400"/>
            </a:lvl2pPr>
            <a:lvl3pPr>
              <a:buClr>
                <a:schemeClr val="bg2"/>
              </a:buClr>
              <a:defRPr sz="1400"/>
            </a:lvl3pPr>
            <a:lvl4pPr>
              <a:buClr>
                <a:schemeClr val="bg2"/>
              </a:buClr>
              <a:defRPr sz="1400"/>
            </a:lvl4pPr>
            <a:lvl5pPr>
              <a:buClr>
                <a:schemeClr val="bg2"/>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9664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a:t>
            </a:r>
            <a:br>
              <a:rPr lang="en-US" dirty="0"/>
            </a:br>
            <a:r>
              <a:rPr lang="en-US" dirty="0"/>
              <a:t>Add Title</a:t>
            </a:r>
            <a:endParaRPr lang="nb-NO" dirty="0"/>
          </a:p>
        </p:txBody>
      </p:sp>
      <p:sp>
        <p:nvSpPr>
          <p:cNvPr id="3" name="Date Placeholder 2"/>
          <p:cNvSpPr>
            <a:spLocks noGrp="1"/>
          </p:cNvSpPr>
          <p:nvPr>
            <p:ph type="dt" sz="half" idx="10"/>
          </p:nvPr>
        </p:nvSpPr>
        <p:spPr/>
        <p:txBody>
          <a:bodyPr/>
          <a:lstStyle/>
          <a:p>
            <a:r>
              <a:rPr lang="nl-NL" noProof="0"/>
              <a:t>16-04-2019</a:t>
            </a:r>
            <a:endParaRPr lang="en-US" noProof="0" dirty="0"/>
          </a:p>
        </p:txBody>
      </p:sp>
      <p:sp>
        <p:nvSpPr>
          <p:cNvPr id="4" name="Footer Placeholder 3"/>
          <p:cNvSpPr>
            <a:spLocks noGrp="1"/>
          </p:cNvSpPr>
          <p:nvPr>
            <p:ph type="ftr" sz="quarter" idx="11"/>
          </p:nvPr>
        </p:nvSpPr>
        <p:spPr/>
        <p:txBody>
          <a:bodyPr/>
          <a:lstStyle/>
          <a:p>
            <a:r>
              <a:rPr lang="en-US" noProof="0"/>
              <a:t>IMM</a:t>
            </a:r>
            <a:endParaRPr lang="en-US" noProof="0" dirty="0"/>
          </a:p>
        </p:txBody>
      </p:sp>
      <p:sp>
        <p:nvSpPr>
          <p:cNvPr id="5" name="Slide Number Placeholder 4"/>
          <p:cNvSpPr>
            <a:spLocks noGrp="1"/>
          </p:cNvSpPr>
          <p:nvPr>
            <p:ph type="sldNum" sz="quarter" idx="12"/>
          </p:nvPr>
        </p:nvSpPr>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31045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96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08533" y="6435551"/>
            <a:ext cx="1224136" cy="365125"/>
          </a:xfrm>
        </p:spPr>
        <p:txBody>
          <a:bodyPr/>
          <a:lstStyle/>
          <a:p>
            <a:r>
              <a:rPr lang="nl-NL" noProof="0"/>
              <a:t>16-04-2019</a:t>
            </a:r>
            <a:endParaRPr lang="en-US" noProof="0" dirty="0"/>
          </a:p>
        </p:txBody>
      </p:sp>
      <p:sp>
        <p:nvSpPr>
          <p:cNvPr id="3" name="Footer Placeholder 2"/>
          <p:cNvSpPr>
            <a:spLocks noGrp="1"/>
          </p:cNvSpPr>
          <p:nvPr>
            <p:ph type="ftr" sz="quarter" idx="11"/>
          </p:nvPr>
        </p:nvSpPr>
        <p:spPr>
          <a:xfrm>
            <a:off x="1268445" y="6435551"/>
            <a:ext cx="4040088" cy="365125"/>
          </a:xfrm>
        </p:spPr>
        <p:txBody>
          <a:bodyPr/>
          <a:lstStyle/>
          <a:p>
            <a:r>
              <a:rPr lang="en-US" noProof="0"/>
              <a:t>IMM</a:t>
            </a:r>
            <a:endParaRPr lang="en-US" noProof="0" dirty="0"/>
          </a:p>
        </p:txBody>
      </p:sp>
      <p:sp>
        <p:nvSpPr>
          <p:cNvPr id="5" name="Slide Number Placeholder 4"/>
          <p:cNvSpPr>
            <a:spLocks noGrp="1"/>
          </p:cNvSpPr>
          <p:nvPr>
            <p:ph type="sldNum" sz="quarter" idx="12"/>
          </p:nvPr>
        </p:nvSpPr>
        <p:spPr>
          <a:xfrm>
            <a:off x="8460432" y="6435551"/>
            <a:ext cx="668456" cy="365125"/>
          </a:xfrm>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72078628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BC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355160" cy="946117"/>
          </a:xfrm>
        </p:spPr>
        <p:txBody>
          <a:bodyPr/>
          <a:lstStyle>
            <a:lvl1pPr>
              <a:defRPr/>
            </a:lvl1pPr>
          </a:lstStyle>
          <a:p>
            <a:r>
              <a:rPr lang="en-US" dirty="0"/>
              <a:t>Click To</a:t>
            </a:r>
            <a:br>
              <a:rPr lang="en-US" dirty="0"/>
            </a:br>
            <a:r>
              <a:rPr lang="en-US" dirty="0"/>
              <a:t>Add Title</a:t>
            </a:r>
            <a:endParaRPr lang="nb-NO" dirty="0"/>
          </a:p>
        </p:txBody>
      </p:sp>
      <p:sp>
        <p:nvSpPr>
          <p:cNvPr id="3" name="Content Placeholder 2"/>
          <p:cNvSpPr>
            <a:spLocks noGrp="1"/>
          </p:cNvSpPr>
          <p:nvPr>
            <p:ph idx="1"/>
          </p:nvPr>
        </p:nvSpPr>
        <p:spPr>
          <a:xfrm>
            <a:off x="457200" y="1316766"/>
            <a:ext cx="8229600" cy="1341906"/>
          </a:xfrm>
        </p:spPr>
        <p:txBody>
          <a:bodyPr>
            <a:spAutoFit/>
          </a:bodyPr>
          <a:lstStyle>
            <a:lvl4pPr>
              <a:defRPr/>
            </a:lvl4pPr>
            <a:lvl5pPr marL="20389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Date Placeholder 3"/>
          <p:cNvSpPr>
            <a:spLocks noGrp="1"/>
          </p:cNvSpPr>
          <p:nvPr>
            <p:ph type="dt" sz="half" idx="10"/>
          </p:nvPr>
        </p:nvSpPr>
        <p:spPr/>
        <p:txBody>
          <a:bodyPr/>
          <a:lstStyle/>
          <a:p>
            <a:r>
              <a:rPr lang="nl-NL" noProof="0"/>
              <a:t>16-04-2019</a:t>
            </a:r>
            <a:endParaRPr lang="en-US" noProof="0" dirty="0"/>
          </a:p>
        </p:txBody>
      </p:sp>
      <p:sp>
        <p:nvSpPr>
          <p:cNvPr id="5" name="Footer Placeholder 4"/>
          <p:cNvSpPr>
            <a:spLocks noGrp="1"/>
          </p:cNvSpPr>
          <p:nvPr>
            <p:ph type="ftr" sz="quarter" idx="11"/>
          </p:nvPr>
        </p:nvSpPr>
        <p:spPr/>
        <p:txBody>
          <a:bodyPr/>
          <a:lstStyle/>
          <a:p>
            <a:r>
              <a:rPr lang="en-US" noProof="0"/>
              <a:t>IMM</a:t>
            </a:r>
            <a:endParaRPr lang="en-US" noProof="0" dirty="0"/>
          </a:p>
        </p:txBody>
      </p:sp>
      <p:sp>
        <p:nvSpPr>
          <p:cNvPr id="6" name="Slide Number Placeholder 5"/>
          <p:cNvSpPr>
            <a:spLocks noGrp="1"/>
          </p:cNvSpPr>
          <p:nvPr>
            <p:ph type="sldNum" sz="quarter" idx="12"/>
          </p:nvPr>
        </p:nvSpPr>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259882126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SBC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283152" cy="946117"/>
          </a:xfrm>
        </p:spPr>
        <p:txBody>
          <a:bodyPr/>
          <a:lstStyle>
            <a:lvl1pPr>
              <a:defRPr/>
            </a:lvl1pPr>
          </a:lstStyle>
          <a:p>
            <a:r>
              <a:rPr lang="en-US" dirty="0"/>
              <a:t>Click To</a:t>
            </a:r>
            <a:br>
              <a:rPr lang="en-US" dirty="0"/>
            </a:br>
            <a:r>
              <a:rPr lang="en-US" dirty="0"/>
              <a:t>Add Title</a:t>
            </a:r>
            <a:endParaRPr lang="nb-NO" dirty="0"/>
          </a:p>
        </p:txBody>
      </p:sp>
      <p:sp>
        <p:nvSpPr>
          <p:cNvPr id="3" name="Content Placeholder 2"/>
          <p:cNvSpPr>
            <a:spLocks noGrp="1"/>
          </p:cNvSpPr>
          <p:nvPr>
            <p:ph sz="half" idx="1"/>
          </p:nvPr>
        </p:nvSpPr>
        <p:spPr>
          <a:xfrm>
            <a:off x="457200" y="1316766"/>
            <a:ext cx="4038600" cy="1341906"/>
          </a:xfrm>
        </p:spPr>
        <p:txBody>
          <a:bodyPr>
            <a:spAutoFit/>
          </a:bodyPr>
          <a:lstStyle>
            <a:lvl1pPr>
              <a:defRPr sz="1400"/>
            </a:lvl1pPr>
            <a:lvl2pPr>
              <a:defRPr sz="14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Content Placeholder 3"/>
          <p:cNvSpPr>
            <a:spLocks noGrp="1"/>
          </p:cNvSpPr>
          <p:nvPr>
            <p:ph sz="half" idx="2"/>
          </p:nvPr>
        </p:nvSpPr>
        <p:spPr>
          <a:xfrm>
            <a:off x="4648200" y="1316766"/>
            <a:ext cx="4038600" cy="1341906"/>
          </a:xfrm>
        </p:spPr>
        <p:txBody>
          <a:bodyPr>
            <a:spAutoFit/>
          </a:bodyPr>
          <a:lstStyle>
            <a:lvl1pPr>
              <a:defRPr sz="1400"/>
            </a:lvl1pPr>
            <a:lvl2pPr>
              <a:defRPr sz="14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Date Placeholder 4"/>
          <p:cNvSpPr>
            <a:spLocks noGrp="1"/>
          </p:cNvSpPr>
          <p:nvPr>
            <p:ph type="dt" sz="half" idx="10"/>
          </p:nvPr>
        </p:nvSpPr>
        <p:spPr/>
        <p:txBody>
          <a:bodyPr/>
          <a:lstStyle/>
          <a:p>
            <a:r>
              <a:rPr lang="nl-NL" noProof="0"/>
              <a:t>16-04-2019</a:t>
            </a:r>
            <a:endParaRPr lang="en-US" noProof="0" dirty="0"/>
          </a:p>
        </p:txBody>
      </p:sp>
      <p:sp>
        <p:nvSpPr>
          <p:cNvPr id="6" name="Footer Placeholder 5"/>
          <p:cNvSpPr>
            <a:spLocks noGrp="1"/>
          </p:cNvSpPr>
          <p:nvPr>
            <p:ph type="ftr" sz="quarter" idx="11"/>
          </p:nvPr>
        </p:nvSpPr>
        <p:spPr/>
        <p:txBody>
          <a:bodyPr/>
          <a:lstStyle/>
          <a:p>
            <a:r>
              <a:rPr lang="en-US" noProof="0"/>
              <a:t>IMM</a:t>
            </a:r>
            <a:endParaRPr lang="en-US" noProof="0" dirty="0"/>
          </a:p>
        </p:txBody>
      </p:sp>
      <p:sp>
        <p:nvSpPr>
          <p:cNvPr id="7" name="Slide Number Placeholder 6"/>
          <p:cNvSpPr>
            <a:spLocks noGrp="1"/>
          </p:cNvSpPr>
          <p:nvPr>
            <p:ph type="sldNum" sz="quarter" idx="12"/>
          </p:nvPr>
        </p:nvSpPr>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58032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946117"/>
          </a:xfrm>
          <a:prstGeom prst="rect">
            <a:avLst/>
          </a:prstGeom>
        </p:spPr>
        <p:txBody>
          <a:bodyPr vert="horz" lIns="91440" tIns="45720" rIns="91440" bIns="45720" rtlCol="0" anchor="t">
            <a:noAutofit/>
          </a:bodyPr>
          <a:lstStyle/>
          <a:p>
            <a:r>
              <a:rPr lang="en-US" dirty="0"/>
              <a:t>Click To</a:t>
            </a:r>
            <a:br>
              <a:rPr lang="en-US" dirty="0"/>
            </a:br>
            <a:r>
              <a:rPr lang="en-US" dirty="0"/>
              <a:t>Add Title</a:t>
            </a:r>
            <a:endParaRPr lang="nb-NO" dirty="0"/>
          </a:p>
        </p:txBody>
      </p:sp>
      <p:sp>
        <p:nvSpPr>
          <p:cNvPr id="3" name="Text Placeholder 2"/>
          <p:cNvSpPr>
            <a:spLocks noGrp="1"/>
          </p:cNvSpPr>
          <p:nvPr>
            <p:ph type="body" idx="1"/>
          </p:nvPr>
        </p:nvSpPr>
        <p:spPr>
          <a:xfrm>
            <a:off x="457200" y="1316766"/>
            <a:ext cx="8229600" cy="48093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graphicFrame>
        <p:nvGraphicFramePr>
          <p:cNvPr id="7" name="Object 6" hidden="1"/>
          <p:cNvGraphicFramePr>
            <a:graphicFrameLocks noChangeAspect="1"/>
          </p:cNvGraphicFramePr>
          <p:nvPr>
            <p:custDataLst>
              <p:tags r:id="rId17"/>
            </p:custDataLst>
            <p:extLst>
              <p:ext uri="{D42A27DB-BD31-4B8C-83A1-F6EECF244321}">
                <p14:modId xmlns:p14="http://schemas.microsoft.com/office/powerpoint/2010/main" val="141438094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228"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9" y="1589"/>
                        <a:ext cx="1587" cy="1587"/>
                      </a:xfrm>
                      <a:prstGeom prst="rect">
                        <a:avLst/>
                      </a:prstGeom>
                    </p:spPr>
                  </p:pic>
                </p:oleObj>
              </mc:Fallback>
            </mc:AlternateContent>
          </a:graphicData>
        </a:graphic>
      </p:graphicFrame>
      <p:graphicFrame>
        <p:nvGraphicFramePr>
          <p:cNvPr id="8" name="Object 7" hidden="1"/>
          <p:cNvGraphicFramePr>
            <a:graphicFrameLocks noChangeAspect="1"/>
          </p:cNvGraphicFramePr>
          <p:nvPr>
            <p:custDataLst>
              <p:tags r:id="rId18"/>
            </p:custDataLst>
            <p:extLst>
              <p:ext uri="{D42A27DB-BD31-4B8C-83A1-F6EECF244321}">
                <p14:modId xmlns:p14="http://schemas.microsoft.com/office/powerpoint/2010/main" val="141438094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229"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1"/>
                      <a:stretch>
                        <a:fillRect/>
                      </a:stretch>
                    </p:blipFill>
                    <p:spPr>
                      <a:xfrm>
                        <a:off x="1589" y="1589"/>
                        <a:ext cx="1587" cy="1587"/>
                      </a:xfrm>
                      <a:prstGeom prst="rect">
                        <a:avLst/>
                      </a:prstGeom>
                    </p:spPr>
                  </p:pic>
                </p:oleObj>
              </mc:Fallback>
            </mc:AlternateContent>
          </a:graphicData>
        </a:graphic>
      </p:graphicFrame>
      <p:sp>
        <p:nvSpPr>
          <p:cNvPr id="4" name="Date Placeholder 3"/>
          <p:cNvSpPr>
            <a:spLocks noGrp="1"/>
          </p:cNvSpPr>
          <p:nvPr>
            <p:ph type="dt" sz="half" idx="2"/>
          </p:nvPr>
        </p:nvSpPr>
        <p:spPr>
          <a:xfrm>
            <a:off x="5308533" y="6435551"/>
            <a:ext cx="1224136"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nl-NL" noProof="0"/>
              <a:t>16-04-2019</a:t>
            </a:r>
            <a:endParaRPr lang="en-US" noProof="0" dirty="0"/>
          </a:p>
        </p:txBody>
      </p:sp>
      <p:sp>
        <p:nvSpPr>
          <p:cNvPr id="5" name="Footer Placeholder 4"/>
          <p:cNvSpPr>
            <a:spLocks noGrp="1"/>
          </p:cNvSpPr>
          <p:nvPr>
            <p:ph type="ftr" sz="quarter" idx="3"/>
          </p:nvPr>
        </p:nvSpPr>
        <p:spPr>
          <a:xfrm>
            <a:off x="1268445" y="6435551"/>
            <a:ext cx="404008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noProof="0"/>
              <a:t>IMM</a:t>
            </a:r>
            <a:endParaRPr lang="en-US" noProof="0" dirty="0"/>
          </a:p>
        </p:txBody>
      </p:sp>
      <p:sp>
        <p:nvSpPr>
          <p:cNvPr id="6" name="Slide Number Placeholder 5"/>
          <p:cNvSpPr>
            <a:spLocks noGrp="1"/>
          </p:cNvSpPr>
          <p:nvPr>
            <p:ph type="sldNum" sz="quarter" idx="4"/>
          </p:nvPr>
        </p:nvSpPr>
        <p:spPr>
          <a:xfrm>
            <a:off x="8460432" y="6435551"/>
            <a:ext cx="668456" cy="365125"/>
          </a:xfrm>
          <a:prstGeom prst="rect">
            <a:avLst/>
          </a:prstGeom>
        </p:spPr>
        <p:txBody>
          <a:bodyPr vert="horz" lIns="91440" tIns="45720" rIns="72000" bIns="45720" rtlCol="0" anchor="ctr"/>
          <a:lstStyle>
            <a:lvl1pPr algn="r">
              <a:defRPr sz="1000">
                <a:solidFill>
                  <a:schemeClr val="tx1">
                    <a:tint val="75000"/>
                  </a:schemeClr>
                </a:solidFill>
              </a:defRPr>
            </a:lvl1p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377646276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51" r:id="rId13"/>
    <p:sldLayoutId id="2147483783" r:id="rId14"/>
  </p:sldLayoutIdLst>
  <p:hf hdr="0"/>
  <p:txStyles>
    <p:titleStyle>
      <a:lvl1pPr algn="l" defTabSz="914400" rtl="0" eaLnBrk="1" latinLnBrk="0" hangingPunct="1">
        <a:spcBef>
          <a:spcPct val="0"/>
        </a:spcBef>
        <a:buNone/>
        <a:defRPr sz="2400" b="1" kern="1200">
          <a:solidFill>
            <a:schemeClr val="bg2"/>
          </a:solidFill>
          <a:latin typeface="+mj-lt"/>
          <a:ea typeface="+mj-ea"/>
          <a:cs typeface="+mj-cs"/>
        </a:defRPr>
      </a:lvl1pPr>
    </p:titleStyle>
    <p:bodyStyle>
      <a:lvl1pPr marL="180000" indent="-180000" algn="l" defTabSz="914400" rtl="0" eaLnBrk="1" latinLnBrk="0" hangingPunct="1">
        <a:spcBef>
          <a:spcPct val="20000"/>
        </a:spcBef>
        <a:buClr>
          <a:srgbClr val="FF8228"/>
        </a:buClr>
        <a:buFont typeface="Arial" panose="020B0604020202020204" pitchFamily="34" charset="0"/>
        <a:buChar char="•"/>
        <a:defRPr sz="1400" kern="1200">
          <a:solidFill>
            <a:schemeClr val="tx1"/>
          </a:solidFill>
          <a:latin typeface="+mn-lt"/>
          <a:ea typeface="+mn-ea"/>
          <a:cs typeface="+mn-cs"/>
        </a:defRPr>
      </a:lvl1pPr>
      <a:lvl2pPr marL="561600" indent="-180000" algn="l" defTabSz="914400" rtl="0" eaLnBrk="1" latinLnBrk="0" hangingPunct="1">
        <a:spcBef>
          <a:spcPct val="20000"/>
        </a:spcBef>
        <a:buClr>
          <a:srgbClr val="FF8228"/>
        </a:buClr>
        <a:buSzPct val="90000"/>
        <a:buFont typeface="Arial" panose="020B0604020202020204" pitchFamily="34" charset="0"/>
        <a:buChar char="−"/>
        <a:defRPr sz="1400" kern="1200">
          <a:solidFill>
            <a:schemeClr val="tx1"/>
          </a:solidFill>
          <a:latin typeface="+mn-lt"/>
          <a:ea typeface="+mn-ea"/>
          <a:cs typeface="+mn-cs"/>
        </a:defRPr>
      </a:lvl2pPr>
      <a:lvl3pPr marL="1018800" indent="-180000" algn="l" defTabSz="914400" rtl="0" eaLnBrk="1" latinLnBrk="0" hangingPunct="1">
        <a:spcBef>
          <a:spcPct val="20000"/>
        </a:spcBef>
        <a:buClr>
          <a:srgbClr val="FF8228"/>
        </a:buClr>
        <a:buSzPct val="80000"/>
        <a:buFont typeface="Arial" panose="020B0604020202020204" pitchFamily="34" charset="0"/>
        <a:buChar char="•"/>
        <a:defRPr sz="1400" kern="1200">
          <a:solidFill>
            <a:schemeClr val="tx1"/>
          </a:solidFill>
          <a:latin typeface="+mn-lt"/>
          <a:ea typeface="+mn-ea"/>
          <a:cs typeface="+mn-cs"/>
        </a:defRPr>
      </a:lvl3pPr>
      <a:lvl4pPr marL="1476000" indent="-180000" algn="l" defTabSz="914400" rtl="0" eaLnBrk="1" latinLnBrk="0" hangingPunct="1">
        <a:spcBef>
          <a:spcPct val="20000"/>
        </a:spcBef>
        <a:buClr>
          <a:srgbClr val="FF8228"/>
        </a:buClr>
        <a:buSzPct val="70000"/>
        <a:buFont typeface="Arial" panose="020B0604020202020204" pitchFamily="34" charset="0"/>
        <a:buChar char="−"/>
        <a:defRPr sz="1400" kern="1200">
          <a:solidFill>
            <a:schemeClr val="tx1"/>
          </a:solidFill>
          <a:latin typeface="+mn-lt"/>
          <a:ea typeface="+mn-ea"/>
          <a:cs typeface="+mn-cs"/>
        </a:defRPr>
      </a:lvl4pPr>
      <a:lvl5pPr marL="1933200" indent="-180000" algn="l" defTabSz="914400" rtl="0" eaLnBrk="1" latinLnBrk="0" hangingPunct="1">
        <a:spcBef>
          <a:spcPct val="20000"/>
        </a:spcBef>
        <a:buClr>
          <a:srgbClr val="FF8228"/>
        </a:buClr>
        <a:buSzPct val="60000"/>
        <a:buFont typeface="Arial" panose="020B0604020202020204" pitchFamily="34" charset="0"/>
        <a:buChar char="•"/>
        <a:defRPr sz="1400" kern="1200">
          <a:solidFill>
            <a:schemeClr val="tx1"/>
          </a:solidFill>
          <a:latin typeface="+mn-lt"/>
          <a:ea typeface="+mn-ea"/>
          <a:cs typeface="+mn-cs"/>
        </a:defRPr>
      </a:lvl5pPr>
      <a:lvl6pPr marL="2390400" indent="-180000" algn="l" defTabSz="914400" rtl="0" eaLnBrk="1" latinLnBrk="0" hangingPunct="1">
        <a:spcBef>
          <a:spcPct val="20000"/>
        </a:spcBef>
        <a:buClr>
          <a:schemeClr val="bg2"/>
        </a:buClr>
        <a:buFont typeface="Arial" panose="020B0604020202020204" pitchFamily="34" charset="0"/>
        <a:buChar char="•"/>
        <a:defRPr sz="1200" kern="1200">
          <a:solidFill>
            <a:schemeClr val="tx1"/>
          </a:solidFill>
          <a:latin typeface="+mn-lt"/>
          <a:ea typeface="+mn-ea"/>
          <a:cs typeface="+mn-cs"/>
        </a:defRPr>
      </a:lvl6pPr>
      <a:lvl7pPr marL="2847600" indent="-180000" algn="l" defTabSz="914400" rtl="0" eaLnBrk="1" latinLnBrk="0" hangingPunct="1">
        <a:spcBef>
          <a:spcPct val="20000"/>
        </a:spcBef>
        <a:buClr>
          <a:schemeClr val="bg2"/>
        </a:buClr>
        <a:buFont typeface="Arial" panose="020B0604020202020204" pitchFamily="34" charset="0"/>
        <a:buChar char="•"/>
        <a:defRPr sz="1200" kern="1200">
          <a:solidFill>
            <a:schemeClr val="tx1"/>
          </a:solidFill>
          <a:latin typeface="+mn-lt"/>
          <a:ea typeface="+mn-ea"/>
          <a:cs typeface="+mn-cs"/>
        </a:defRPr>
      </a:lvl7pPr>
      <a:lvl8pPr marL="3304800" indent="-180000" algn="l" defTabSz="914400" rtl="0" eaLnBrk="1" latinLnBrk="0" hangingPunct="1">
        <a:spcBef>
          <a:spcPct val="20000"/>
        </a:spcBef>
        <a:buClr>
          <a:schemeClr val="bg2"/>
        </a:buClr>
        <a:buFont typeface="Arial" panose="020B0604020202020204" pitchFamily="34" charset="0"/>
        <a:buChar char="•"/>
        <a:defRPr sz="1200" kern="1200">
          <a:solidFill>
            <a:schemeClr val="tx1"/>
          </a:solidFill>
          <a:latin typeface="+mn-lt"/>
          <a:ea typeface="+mn-ea"/>
          <a:cs typeface="+mn-cs"/>
        </a:defRPr>
      </a:lvl8pPr>
      <a:lvl9pPr marL="3762000" indent="-180000" algn="l" defTabSz="914400" rtl="0" eaLnBrk="1" latinLnBrk="0" hangingPunct="1">
        <a:spcBef>
          <a:spcPct val="20000"/>
        </a:spcBef>
        <a:buClr>
          <a:schemeClr val="bg2"/>
        </a:buClr>
        <a:buFont typeface="Arial" panose="020B0604020202020204" pitchFamily="34" charset="0"/>
        <a:buChar char="•"/>
        <a:defRPr sz="12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rtl="0"/>
            <a:r>
              <a:rPr lang="en-GB" b="1" i="0" u="none" baseline="0"/>
              <a:t>Emergency plan instructions</a:t>
            </a:r>
          </a:p>
        </p:txBody>
      </p:sp>
      <p:sp>
        <p:nvSpPr>
          <p:cNvPr id="5" name="Subtitle 4"/>
          <p:cNvSpPr>
            <a:spLocks noGrp="1"/>
          </p:cNvSpPr>
          <p:nvPr>
            <p:ph type="subTitle" idx="1"/>
          </p:nvPr>
        </p:nvSpPr>
        <p:spPr/>
        <p:txBody>
          <a:bodyPr/>
          <a:lstStyle/>
          <a:p>
            <a:pPr algn="l" rtl="0"/>
            <a:r>
              <a:rPr lang="en-GB" b="0" i="0" u="none" baseline="0"/>
              <a:t>September 2019</a:t>
            </a:r>
          </a:p>
        </p:txBody>
      </p:sp>
    </p:spTree>
    <p:custDataLst>
      <p:tags r:id="rId1"/>
    </p:custDataLst>
    <p:extLst>
      <p:ext uri="{BB962C8B-B14F-4D97-AF65-F5344CB8AC3E}">
        <p14:creationId xmlns:p14="http://schemas.microsoft.com/office/powerpoint/2010/main" val="556089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i="0" u="none" baseline="0"/>
              <a:t>End of alarm signal</a:t>
            </a:r>
            <a:endParaRPr lang="en-GB" dirty="0"/>
          </a:p>
        </p:txBody>
      </p:sp>
      <p:sp>
        <p:nvSpPr>
          <p:cNvPr id="3" name="Content Placeholder 2"/>
          <p:cNvSpPr>
            <a:spLocks noGrp="1"/>
          </p:cNvSpPr>
          <p:nvPr>
            <p:ph idx="1"/>
          </p:nvPr>
        </p:nvSpPr>
        <p:spPr>
          <a:xfrm>
            <a:off x="457200" y="1316766"/>
            <a:ext cx="8229600" cy="4302716"/>
          </a:xfrm>
        </p:spPr>
        <p:txBody>
          <a:bodyPr/>
          <a:lstStyle/>
          <a:p>
            <a:pPr algn="l" rtl="0"/>
            <a:r>
              <a:rPr lang="en-GB" sz="1800" b="0" i="0" u="none" baseline="0"/>
              <a:t>End of calamity </a:t>
            </a:r>
          </a:p>
          <a:p>
            <a:pPr lvl="1" algn="l" rtl="0"/>
            <a:r>
              <a:rPr lang="en-GB" sz="1800" b="0" i="0" u="none" baseline="0"/>
              <a:t>Fire</a:t>
            </a:r>
          </a:p>
          <a:p>
            <a:pPr lvl="1" algn="l" rtl="0"/>
            <a:r>
              <a:rPr lang="en-GB" sz="1800" b="0" i="0" u="none" baseline="0"/>
              <a:t>Accident with hazardous substance </a:t>
            </a:r>
          </a:p>
          <a:p>
            <a:pPr marL="381600" lvl="1" indent="0" algn="l" rtl="0">
              <a:buNone/>
            </a:pPr>
            <a:endParaRPr lang="en-GB" sz="1800" dirty="0"/>
          </a:p>
          <a:p>
            <a:pPr algn="l" rtl="0"/>
            <a:r>
              <a:rPr lang="en-GB" sz="1800" b="0" i="0" u="none" baseline="0"/>
              <a:t>Emergency announcement is activated</a:t>
            </a:r>
          </a:p>
          <a:p>
            <a:pPr marL="0" indent="0" algn="l" rtl="0">
              <a:buNone/>
            </a:pPr>
            <a:endParaRPr lang="en-GB" sz="1800" dirty="0"/>
          </a:p>
          <a:p>
            <a:pPr marL="0" indent="0" algn="l" rtl="0">
              <a:buNone/>
            </a:pPr>
            <a:endParaRPr lang="en-GB" sz="1800" dirty="0"/>
          </a:p>
          <a:p>
            <a:endParaRPr lang="en-GB" sz="1800" dirty="0"/>
          </a:p>
          <a:p>
            <a:endParaRPr lang="en-GB" sz="1800" dirty="0"/>
          </a:p>
          <a:p>
            <a:pPr marL="0" indent="0" algn="l" rtl="0">
              <a:buNone/>
            </a:pPr>
            <a:endParaRPr lang="en-GB" sz="1800" dirty="0"/>
          </a:p>
          <a:p>
            <a:pPr marL="0" indent="0" algn="l" rtl="0">
              <a:buNone/>
            </a:pPr>
            <a:endParaRPr lang="en-GB" sz="1800" dirty="0">
              <a:cs typeface="Times New Roman" charset="0"/>
            </a:endParaRPr>
          </a:p>
          <a:p>
            <a:pPr algn="l" rtl="0"/>
            <a:r>
              <a:rPr lang="en-GB" sz="1800" b="0" i="0" u="none" baseline="0">
                <a:cs typeface="Times New Roman" charset="0"/>
              </a:rPr>
              <a:t>End of alarm message via the emergency announcement system (which is repeated once).</a:t>
            </a:r>
            <a:endParaRPr lang="en-GB" sz="1800" dirty="0"/>
          </a:p>
        </p:txBody>
      </p:sp>
      <p:sp>
        <p:nvSpPr>
          <p:cNvPr id="4" name="Date Placeholder 3"/>
          <p:cNvSpPr>
            <a:spLocks noGrp="1"/>
          </p:cNvSpPr>
          <p:nvPr>
            <p:ph type="dt" sz="half" idx="10"/>
          </p:nvPr>
        </p:nvSpPr>
        <p:spPr/>
        <p:txBody>
          <a:bodyPr/>
          <a:lstStyle/>
          <a:p>
            <a:pPr algn="l" rtl="0"/>
            <a:r>
              <a:rPr lang="en-GB" b="0" i="0" u="none" baseline="0"/>
              <a:t>16-04-2019</a:t>
            </a:r>
            <a:endParaRPr lang="en-GB"/>
          </a:p>
        </p:txBody>
      </p:sp>
      <p:sp>
        <p:nvSpPr>
          <p:cNvPr id="5" name="Footer Placeholder 4"/>
          <p:cNvSpPr>
            <a:spLocks noGrp="1"/>
          </p:cNvSpPr>
          <p:nvPr>
            <p:ph type="ftr" sz="quarter" idx="11"/>
          </p:nvPr>
        </p:nvSpPr>
        <p:spPr/>
        <p:txBody>
          <a:bodyPr/>
          <a:lstStyle/>
          <a:p>
            <a:pPr rtl="0"/>
            <a:r>
              <a:rPr lang="en-GB" b="0" i="0" u="none" baseline="0"/>
              <a:t>IMM</a:t>
            </a:r>
          </a:p>
        </p:txBody>
      </p:sp>
      <p:sp>
        <p:nvSpPr>
          <p:cNvPr id="6" name="Slide Number Placeholder 5"/>
          <p:cNvSpPr>
            <a:spLocks noGrp="1"/>
          </p:cNvSpPr>
          <p:nvPr>
            <p:ph type="sldNum" sz="quarter" idx="12"/>
          </p:nvPr>
        </p:nvSpPr>
        <p:spPr/>
        <p:txBody>
          <a:bodyPr/>
          <a:lstStyle/>
          <a:p>
            <a:pPr algn="r" rtl="0"/>
            <a:fld id="{0CD838A1-36B1-482C-8BFA-C0C63145B508}" type="slidenum">
              <a:rPr/>
              <a:t>10</a:t>
            </a:fld>
            <a:endParaRPr lang="en-GB"/>
          </a:p>
        </p:txBody>
      </p:sp>
      <p:pic>
        <p:nvPicPr>
          <p:cNvPr id="8" name="einde noodoproep 1kHz -3dB 20sec">
            <a:hlinkClick r:id="" action="ppaction://media"/>
            <a:extLst>
              <a:ext uri="{FF2B5EF4-FFF2-40B4-BE49-F238E27FC236}">
                <a16:creationId xmlns:a16="http://schemas.microsoft.com/office/drawing/2014/main" id="{46BFD79C-1833-467A-9986-7FE7F72EA5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898504" y="2508005"/>
            <a:ext cx="609600" cy="609600"/>
          </a:xfrm>
          <a:prstGeom prst="rect">
            <a:avLst/>
          </a:prstGeom>
        </p:spPr>
      </p:pic>
      <p:pic>
        <p:nvPicPr>
          <p:cNvPr id="9" name="Afbeelding 8">
            <a:extLst>
              <a:ext uri="{FF2B5EF4-FFF2-40B4-BE49-F238E27FC236}">
                <a16:creationId xmlns:a16="http://schemas.microsoft.com/office/drawing/2014/main" id="{8A67DF5E-693E-4EC5-B7F8-F5A552B825BB}"/>
              </a:ext>
            </a:extLst>
          </p:cNvPr>
          <p:cNvPicPr>
            <a:picLocks noChangeAspect="1"/>
          </p:cNvPicPr>
          <p:nvPr/>
        </p:nvPicPr>
        <p:blipFill>
          <a:blip r:embed="rId5"/>
          <a:stretch>
            <a:fillRect/>
          </a:stretch>
        </p:blipFill>
        <p:spPr>
          <a:xfrm>
            <a:off x="0" y="3296475"/>
            <a:ext cx="9144000" cy="1206547"/>
          </a:xfrm>
          <a:prstGeom prst="rect">
            <a:avLst/>
          </a:prstGeom>
        </p:spPr>
      </p:pic>
    </p:spTree>
    <p:extLst>
      <p:ext uri="{BB962C8B-B14F-4D97-AF65-F5344CB8AC3E}">
        <p14:creationId xmlns:p14="http://schemas.microsoft.com/office/powerpoint/2010/main" val="26587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9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i="0" u="none" baseline="0"/>
              <a:t>Signal for announcements</a:t>
            </a:r>
            <a:endParaRPr lang="en-GB" dirty="0"/>
          </a:p>
        </p:txBody>
      </p:sp>
      <p:sp>
        <p:nvSpPr>
          <p:cNvPr id="3" name="Content Placeholder 2"/>
          <p:cNvSpPr>
            <a:spLocks noGrp="1"/>
          </p:cNvSpPr>
          <p:nvPr>
            <p:ph idx="1"/>
          </p:nvPr>
        </p:nvSpPr>
        <p:spPr>
          <a:xfrm>
            <a:off x="457200" y="1316766"/>
            <a:ext cx="8229600" cy="2031325"/>
          </a:xfrm>
        </p:spPr>
        <p:txBody>
          <a:bodyPr/>
          <a:lstStyle/>
          <a:p>
            <a:pPr algn="l" rtl="0"/>
            <a:r>
              <a:rPr lang="en-GB" sz="1800" b="0" i="0" u="none" baseline="0"/>
              <a:t>Announcement via alarm system</a:t>
            </a:r>
          </a:p>
          <a:p>
            <a:pPr marL="381600" lvl="1" indent="0" algn="l" rtl="0">
              <a:buNone/>
            </a:pPr>
            <a:endParaRPr lang="en-GB" sz="1800" dirty="0"/>
          </a:p>
          <a:p>
            <a:pPr algn="l" rtl="0"/>
            <a:r>
              <a:rPr lang="en-GB" sz="1800" b="0" i="0" u="none" baseline="0"/>
              <a:t>Emergency announcement is activated</a:t>
            </a:r>
          </a:p>
          <a:p>
            <a:pPr marL="0" indent="0" algn="l" rtl="0">
              <a:buNone/>
            </a:pPr>
            <a:endParaRPr lang="en-GB" sz="1800" dirty="0"/>
          </a:p>
          <a:p>
            <a:pPr algn="l" rtl="0"/>
            <a:r>
              <a:rPr lang="en-GB" sz="1800" b="0" i="0" u="none" baseline="0"/>
              <a:t>Weekly test: every Tuesday at 10:00 a.m.</a:t>
            </a:r>
            <a:endParaRPr lang="en-GB" sz="1800" dirty="0"/>
          </a:p>
          <a:p>
            <a:pPr marL="0" indent="0" algn="l" rtl="0">
              <a:buNone/>
            </a:pPr>
            <a:endParaRPr lang="en-GB" sz="1800" dirty="0"/>
          </a:p>
        </p:txBody>
      </p:sp>
      <p:sp>
        <p:nvSpPr>
          <p:cNvPr id="4" name="Date Placeholder 3"/>
          <p:cNvSpPr>
            <a:spLocks noGrp="1"/>
          </p:cNvSpPr>
          <p:nvPr>
            <p:ph type="dt" sz="half" idx="10"/>
          </p:nvPr>
        </p:nvSpPr>
        <p:spPr/>
        <p:txBody>
          <a:bodyPr/>
          <a:lstStyle/>
          <a:p>
            <a:pPr algn="l" rtl="0"/>
            <a:r>
              <a:rPr lang="en-GB" b="0" i="0" u="none" baseline="0"/>
              <a:t>16-04-2019</a:t>
            </a:r>
            <a:endParaRPr lang="en-GB"/>
          </a:p>
        </p:txBody>
      </p:sp>
      <p:sp>
        <p:nvSpPr>
          <p:cNvPr id="5" name="Footer Placeholder 4"/>
          <p:cNvSpPr>
            <a:spLocks noGrp="1"/>
          </p:cNvSpPr>
          <p:nvPr>
            <p:ph type="ftr" sz="quarter" idx="11"/>
          </p:nvPr>
        </p:nvSpPr>
        <p:spPr/>
        <p:txBody>
          <a:bodyPr/>
          <a:lstStyle/>
          <a:p>
            <a:pPr rtl="0"/>
            <a:r>
              <a:rPr lang="en-GB" b="0" i="0" u="none" baseline="0"/>
              <a:t>IMM</a:t>
            </a:r>
          </a:p>
        </p:txBody>
      </p:sp>
      <p:sp>
        <p:nvSpPr>
          <p:cNvPr id="6" name="Slide Number Placeholder 5"/>
          <p:cNvSpPr>
            <a:spLocks noGrp="1"/>
          </p:cNvSpPr>
          <p:nvPr>
            <p:ph type="sldNum" sz="quarter" idx="12"/>
          </p:nvPr>
        </p:nvSpPr>
        <p:spPr/>
        <p:txBody>
          <a:bodyPr/>
          <a:lstStyle/>
          <a:p>
            <a:pPr algn="r" rtl="0"/>
            <a:fld id="{0CD838A1-36B1-482C-8BFA-C0C63145B508}" type="slidenum">
              <a:rPr/>
              <a:t>11</a:t>
            </a:fld>
            <a:endParaRPr lang="en-GB"/>
          </a:p>
        </p:txBody>
      </p:sp>
      <p:pic>
        <p:nvPicPr>
          <p:cNvPr id="8" name="7 sec Yelp Jodelaar Yara norm">
            <a:hlinkClick r:id="" action="ppaction://media"/>
            <a:extLst>
              <a:ext uri="{FF2B5EF4-FFF2-40B4-BE49-F238E27FC236}">
                <a16:creationId xmlns:a16="http://schemas.microsoft.com/office/drawing/2014/main" id="{306E621D-F2B1-4E3B-83F3-0745C7FB018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970512" y="1857724"/>
            <a:ext cx="609600" cy="609600"/>
          </a:xfrm>
          <a:prstGeom prst="rect">
            <a:avLst/>
          </a:prstGeom>
        </p:spPr>
      </p:pic>
    </p:spTree>
    <p:extLst>
      <p:ext uri="{BB962C8B-B14F-4D97-AF65-F5344CB8AC3E}">
        <p14:creationId xmlns:p14="http://schemas.microsoft.com/office/powerpoint/2010/main" val="309519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3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i="0" u="none" baseline="0"/>
              <a:t>Positions in the emergency organisation</a:t>
            </a:r>
          </a:p>
        </p:txBody>
      </p:sp>
      <p:sp>
        <p:nvSpPr>
          <p:cNvPr id="3" name="Content Placeholder 2"/>
          <p:cNvSpPr>
            <a:spLocks noGrp="1"/>
          </p:cNvSpPr>
          <p:nvPr>
            <p:ph idx="1"/>
          </p:nvPr>
        </p:nvSpPr>
        <p:spPr>
          <a:xfrm>
            <a:off x="457200" y="1316766"/>
            <a:ext cx="8229600" cy="4315027"/>
          </a:xfrm>
        </p:spPr>
        <p:txBody>
          <a:bodyPr/>
          <a:lstStyle/>
          <a:p>
            <a:pPr algn="l" rtl="0">
              <a:buFont typeface="Wingdings" pitchFamily="2" charset="2"/>
              <a:buNone/>
            </a:pPr>
            <a:r>
              <a:rPr lang="en-GB" sz="2000" b="0" i="0" u="none" baseline="0">
                <a:cs typeface="Times New Roman" charset="0"/>
              </a:rPr>
              <a:t>Depending on the alarm phase:</a:t>
            </a:r>
          </a:p>
          <a:p>
            <a:pPr algn="l" rtl="0"/>
            <a:r>
              <a:rPr lang="en-GB" sz="1800" b="0" i="0" u="none" baseline="0">
                <a:cs typeface="Times New Roman" charset="0"/>
              </a:rPr>
              <a:t>In-company firefighting team</a:t>
            </a:r>
          </a:p>
          <a:p>
            <a:pPr algn="l" rtl="0"/>
            <a:r>
              <a:rPr lang="en-GB" sz="1800" b="0" i="0" u="none" baseline="0">
                <a:cs typeface="Times New Roman" charset="0"/>
              </a:rPr>
              <a:t>First aid/Health service</a:t>
            </a:r>
          </a:p>
          <a:p>
            <a:pPr algn="l" rtl="0"/>
            <a:r>
              <a:rPr lang="en-GB" sz="1800" b="0" i="0" u="none" baseline="0">
                <a:cs typeface="Times New Roman" charset="0"/>
              </a:rPr>
              <a:t>Security officer</a:t>
            </a:r>
          </a:p>
          <a:p>
            <a:pPr algn="l" rtl="0"/>
            <a:r>
              <a:rPr lang="en-GB" sz="1800" b="0" i="0" u="none" baseline="0">
                <a:cs typeface="Times New Roman" charset="0"/>
              </a:rPr>
              <a:t>Duty HESQ chief</a:t>
            </a:r>
          </a:p>
          <a:p>
            <a:pPr algn="l" rtl="0"/>
            <a:r>
              <a:rPr lang="en-GB" sz="1800" b="0" i="0" u="none" baseline="0">
                <a:cs typeface="Times New Roman" charset="0"/>
              </a:rPr>
              <a:t>Emergency plan coordinators</a:t>
            </a:r>
          </a:p>
          <a:p>
            <a:pPr algn="l" rtl="0"/>
            <a:r>
              <a:rPr lang="en-GB" sz="1800" b="0" i="0" u="none" baseline="0">
                <a:cs typeface="Times New Roman" charset="0"/>
              </a:rPr>
              <a:t>Service engineers Maintenance</a:t>
            </a:r>
          </a:p>
          <a:p>
            <a:pPr algn="l" rtl="0"/>
            <a:r>
              <a:rPr lang="en-GB" sz="1800" b="0" i="0" u="none" baseline="0">
                <a:cs typeface="Times New Roman" charset="0"/>
              </a:rPr>
              <a:t>PROCO/duty department head</a:t>
            </a:r>
          </a:p>
          <a:p>
            <a:pPr algn="l" rtl="0"/>
            <a:r>
              <a:rPr lang="en-GB" sz="1800" b="0" i="0" u="none" baseline="0">
                <a:cs typeface="Times New Roman" charset="0"/>
              </a:rPr>
              <a:t>Evacuation supervisor/Evacuators</a:t>
            </a:r>
          </a:p>
          <a:p>
            <a:pPr algn="l" rtl="0"/>
            <a:r>
              <a:rPr lang="en-GB" sz="1800" b="0" i="0" u="none" baseline="0">
                <a:cs typeface="Times New Roman" charset="0"/>
              </a:rPr>
              <a:t>Duty manager</a:t>
            </a:r>
          </a:p>
          <a:p>
            <a:pPr algn="l" rtl="0"/>
            <a:r>
              <a:rPr lang="en-GB" sz="1800" b="0" i="0" u="none" baseline="0">
                <a:cs typeface="Times New Roman" charset="0"/>
              </a:rPr>
              <a:t>Company Relief Team (= BOT team)</a:t>
            </a:r>
          </a:p>
          <a:p>
            <a:pPr algn="l" rtl="0"/>
            <a:r>
              <a:rPr lang="en-GB" sz="1800" b="0" i="0" u="none" baseline="0">
                <a:cs typeface="Times New Roman" charset="0"/>
              </a:rPr>
              <a:t>Yara employees, subcontractors and contractors</a:t>
            </a:r>
            <a:endParaRPr lang="en-GB" sz="1800" dirty="0">
              <a:cs typeface="Times New Roman" charset="0"/>
            </a:endParaRPr>
          </a:p>
          <a:p>
            <a:endParaRPr lang="en-GB" dirty="0"/>
          </a:p>
        </p:txBody>
      </p:sp>
      <p:sp>
        <p:nvSpPr>
          <p:cNvPr id="4" name="Date Placeholder 3"/>
          <p:cNvSpPr>
            <a:spLocks noGrp="1"/>
          </p:cNvSpPr>
          <p:nvPr>
            <p:ph type="dt" sz="half" idx="10"/>
          </p:nvPr>
        </p:nvSpPr>
        <p:spPr/>
        <p:txBody>
          <a:bodyPr/>
          <a:lstStyle/>
          <a:p>
            <a:pPr algn="l" rtl="0"/>
            <a:r>
              <a:rPr lang="en-GB" b="0" i="0" u="none" baseline="0"/>
              <a:t>16-04-2019</a:t>
            </a:r>
            <a:endParaRPr lang="en-GB" noProof="0" dirty="0"/>
          </a:p>
        </p:txBody>
      </p:sp>
      <p:sp>
        <p:nvSpPr>
          <p:cNvPr id="5" name="Footer Placeholder 4"/>
          <p:cNvSpPr>
            <a:spLocks noGrp="1"/>
          </p:cNvSpPr>
          <p:nvPr>
            <p:ph type="ftr" sz="quarter" idx="11"/>
          </p:nvPr>
        </p:nvSpPr>
        <p:spPr/>
        <p:txBody>
          <a:bodyPr/>
          <a:lstStyle/>
          <a:p>
            <a:pPr rtl="0"/>
            <a:r>
              <a:rPr lang="en-GB" b="0" i="0" u="none" baseline="0"/>
              <a:t>IMM</a:t>
            </a:r>
            <a:endParaRPr lang="en-GB" noProof="0" dirty="0"/>
          </a:p>
        </p:txBody>
      </p:sp>
      <p:sp>
        <p:nvSpPr>
          <p:cNvPr id="6" name="Slide Number Placeholder 5"/>
          <p:cNvSpPr>
            <a:spLocks noGrp="1"/>
          </p:cNvSpPr>
          <p:nvPr>
            <p:ph type="sldNum" sz="quarter" idx="12"/>
          </p:nvPr>
        </p:nvSpPr>
        <p:spPr/>
        <p:txBody>
          <a:bodyPr/>
          <a:lstStyle/>
          <a:p>
            <a:pPr algn="r" rtl="0"/>
            <a:fld id="{0CD838A1-36B1-482C-8BFA-C0C63145B508}" type="slidenum">
              <a:rPr/>
              <a:t>12</a:t>
            </a:fld>
            <a:endParaRPr lang="en-GB" noProof="0" dirty="0"/>
          </a:p>
        </p:txBody>
      </p:sp>
    </p:spTree>
    <p:extLst>
      <p:ext uri="{BB962C8B-B14F-4D97-AF65-F5344CB8AC3E}">
        <p14:creationId xmlns:p14="http://schemas.microsoft.com/office/powerpoint/2010/main" val="84017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i="0" u="none" baseline="0"/>
              <a:t>Carrying out tasks</a:t>
            </a:r>
          </a:p>
        </p:txBody>
      </p:sp>
      <p:sp>
        <p:nvSpPr>
          <p:cNvPr id="3" name="Content Placeholder 2"/>
          <p:cNvSpPr>
            <a:spLocks noGrp="1"/>
          </p:cNvSpPr>
          <p:nvPr>
            <p:ph idx="1"/>
          </p:nvPr>
        </p:nvSpPr>
        <p:spPr>
          <a:xfrm>
            <a:off x="457200" y="1316766"/>
            <a:ext cx="8229600" cy="2751522"/>
          </a:xfrm>
        </p:spPr>
        <p:txBody>
          <a:bodyPr/>
          <a:lstStyle/>
          <a:p>
            <a:pPr algn="l" rtl="0"/>
            <a:r>
              <a:rPr lang="en-GB" sz="1800" b="0" i="0" u="none" baseline="0">
                <a:cs typeface="Times New Roman" charset="0"/>
              </a:rPr>
              <a:t>If you don’t have a position within the emergency organisation, during </a:t>
            </a:r>
            <a:r>
              <a:rPr lang="en-GB" sz="1800" b="1" i="0" u="none" baseline="0">
                <a:cs typeface="Times New Roman" charset="0"/>
              </a:rPr>
              <a:t>every alarm</a:t>
            </a:r>
            <a:r>
              <a:rPr lang="en-GB" sz="1800" b="0" i="0" u="none" baseline="0">
                <a:cs typeface="Times New Roman" charset="0"/>
              </a:rPr>
              <a:t>, you need to:</a:t>
            </a:r>
          </a:p>
          <a:p>
            <a:pPr lvl="1" algn="l" rtl="0"/>
            <a:r>
              <a:rPr lang="en-GB" sz="1800" b="0" i="0" u="none" baseline="0">
                <a:cs typeface="Arial" charset="0"/>
              </a:rPr>
              <a:t>Keep up-to-date on the nature of the alarm:</a:t>
            </a:r>
            <a:endParaRPr lang="en-GB" sz="1800" dirty="0">
              <a:cs typeface="Times New Roman" charset="0"/>
            </a:endParaRPr>
          </a:p>
          <a:p>
            <a:pPr lvl="2" algn="l" rtl="0"/>
            <a:r>
              <a:rPr lang="en-GB" b="0" i="0" u="none" baseline="0">
                <a:cs typeface="Arial" charset="0"/>
              </a:rPr>
              <a:t>Where is the incident?</a:t>
            </a:r>
            <a:endParaRPr lang="en-GB" dirty="0">
              <a:cs typeface="Times New Roman" charset="0"/>
            </a:endParaRPr>
          </a:p>
          <a:p>
            <a:pPr lvl="2" algn="l" rtl="0"/>
            <a:r>
              <a:rPr lang="en-GB" b="0" i="0" u="none" baseline="0">
                <a:cs typeface="Arial" charset="0"/>
              </a:rPr>
              <a:t>What is the nature of the incident?</a:t>
            </a:r>
            <a:endParaRPr lang="en-GB" dirty="0">
              <a:cs typeface="Times New Roman" charset="0"/>
            </a:endParaRPr>
          </a:p>
          <a:p>
            <a:pPr lvl="2" algn="l" rtl="0"/>
            <a:r>
              <a:rPr lang="en-GB" b="0" i="0" u="none" baseline="0">
                <a:cs typeface="Arial" charset="0"/>
              </a:rPr>
              <a:t>What is the wind direction? </a:t>
            </a:r>
            <a:endParaRPr lang="en-GB" dirty="0">
              <a:cs typeface="Times New Roman" charset="0"/>
            </a:endParaRPr>
          </a:p>
          <a:p>
            <a:pPr lvl="1" algn="l" rtl="0"/>
            <a:r>
              <a:rPr lang="en-GB" sz="1800" b="0" i="0" u="none" baseline="0">
                <a:cs typeface="Arial" charset="0"/>
              </a:rPr>
              <a:t>Listen to the emergency announcement for a possible evacuation order.</a:t>
            </a:r>
          </a:p>
          <a:p>
            <a:pPr lvl="1" algn="l" rtl="0"/>
            <a:r>
              <a:rPr lang="en-GB" sz="1800" b="0" i="0" u="none" baseline="0">
                <a:cs typeface="Arial" charset="0"/>
              </a:rPr>
              <a:t>Evacuate at right angles to the wind direction.</a:t>
            </a:r>
            <a:endParaRPr lang="en-GB" sz="1800" dirty="0">
              <a:cs typeface="Times New Roman" charset="0"/>
            </a:endParaRPr>
          </a:p>
          <a:p>
            <a:endParaRPr lang="en-GB" sz="1800" dirty="0"/>
          </a:p>
        </p:txBody>
      </p:sp>
      <p:sp>
        <p:nvSpPr>
          <p:cNvPr id="4" name="Date Placeholder 3"/>
          <p:cNvSpPr>
            <a:spLocks noGrp="1"/>
          </p:cNvSpPr>
          <p:nvPr>
            <p:ph type="dt" sz="half" idx="10"/>
          </p:nvPr>
        </p:nvSpPr>
        <p:spPr/>
        <p:txBody>
          <a:bodyPr/>
          <a:lstStyle/>
          <a:p>
            <a:pPr algn="l" rtl="0"/>
            <a:r>
              <a:rPr lang="en-GB" b="0" i="0" u="none" baseline="0"/>
              <a:t>16-04-2019</a:t>
            </a:r>
            <a:endParaRPr lang="en-GB" noProof="0" dirty="0"/>
          </a:p>
        </p:txBody>
      </p:sp>
      <p:sp>
        <p:nvSpPr>
          <p:cNvPr id="5" name="Footer Placeholder 4"/>
          <p:cNvSpPr>
            <a:spLocks noGrp="1"/>
          </p:cNvSpPr>
          <p:nvPr>
            <p:ph type="ftr" sz="quarter" idx="11"/>
          </p:nvPr>
        </p:nvSpPr>
        <p:spPr/>
        <p:txBody>
          <a:bodyPr/>
          <a:lstStyle/>
          <a:p>
            <a:pPr rtl="0"/>
            <a:r>
              <a:rPr lang="en-GB" b="0" i="0" u="none" baseline="0"/>
              <a:t>IMM</a:t>
            </a:r>
            <a:endParaRPr lang="en-GB" noProof="0" dirty="0"/>
          </a:p>
        </p:txBody>
      </p:sp>
      <p:sp>
        <p:nvSpPr>
          <p:cNvPr id="6" name="Slide Number Placeholder 5"/>
          <p:cNvSpPr>
            <a:spLocks noGrp="1"/>
          </p:cNvSpPr>
          <p:nvPr>
            <p:ph type="sldNum" sz="quarter" idx="12"/>
          </p:nvPr>
        </p:nvSpPr>
        <p:spPr/>
        <p:txBody>
          <a:bodyPr/>
          <a:lstStyle/>
          <a:p>
            <a:pPr algn="r" rtl="0"/>
            <a:fld id="{0CD838A1-36B1-482C-8BFA-C0C63145B508}" type="slidenum">
              <a:rPr/>
              <a:t>13</a:t>
            </a:fld>
            <a:endParaRPr lang="en-GB" noProof="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220" y="4005064"/>
            <a:ext cx="4066432" cy="217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96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i="0" u="none" baseline="0"/>
              <a:t>Carrying out tasks</a:t>
            </a:r>
          </a:p>
        </p:txBody>
      </p:sp>
      <p:sp>
        <p:nvSpPr>
          <p:cNvPr id="3" name="Date Placeholder 2"/>
          <p:cNvSpPr>
            <a:spLocks noGrp="1"/>
          </p:cNvSpPr>
          <p:nvPr>
            <p:ph type="dt" sz="half" idx="10"/>
          </p:nvPr>
        </p:nvSpPr>
        <p:spPr/>
        <p:txBody>
          <a:bodyPr/>
          <a:lstStyle/>
          <a:p>
            <a:pPr algn="l" rtl="0"/>
            <a:r>
              <a:rPr lang="en-GB" b="0" i="0" u="none" baseline="0"/>
              <a:t>16-04-2019</a:t>
            </a:r>
            <a:endParaRPr lang="en-GB" noProof="0" dirty="0"/>
          </a:p>
        </p:txBody>
      </p:sp>
      <p:sp>
        <p:nvSpPr>
          <p:cNvPr id="4" name="Footer Placeholder 3"/>
          <p:cNvSpPr>
            <a:spLocks noGrp="1"/>
          </p:cNvSpPr>
          <p:nvPr>
            <p:ph type="ftr" sz="quarter" idx="11"/>
          </p:nvPr>
        </p:nvSpPr>
        <p:spPr/>
        <p:txBody>
          <a:bodyPr/>
          <a:lstStyle/>
          <a:p>
            <a:pPr rtl="0"/>
            <a:r>
              <a:rPr lang="en-GB" b="0" i="0" u="none" baseline="0"/>
              <a:t>IMM</a:t>
            </a:r>
            <a:endParaRPr lang="en-GB" noProof="0" dirty="0"/>
          </a:p>
        </p:txBody>
      </p:sp>
      <p:sp>
        <p:nvSpPr>
          <p:cNvPr id="5" name="Slide Number Placeholder 4"/>
          <p:cNvSpPr>
            <a:spLocks noGrp="1"/>
          </p:cNvSpPr>
          <p:nvPr>
            <p:ph type="sldNum" sz="quarter" idx="12"/>
          </p:nvPr>
        </p:nvSpPr>
        <p:spPr/>
        <p:txBody>
          <a:bodyPr/>
          <a:lstStyle/>
          <a:p>
            <a:pPr algn="r" rtl="0"/>
            <a:fld id="{0CD838A1-36B1-482C-8BFA-C0C63145B508}" type="slidenum">
              <a:rPr/>
              <a:t>14</a:t>
            </a:fld>
            <a:endParaRPr lang="en-GB" noProof="0" dirty="0"/>
          </a:p>
        </p:txBody>
      </p:sp>
      <p:sp>
        <p:nvSpPr>
          <p:cNvPr id="6" name="Rectangle 3"/>
          <p:cNvSpPr txBox="1">
            <a:spLocks noChangeArrowheads="1"/>
          </p:cNvSpPr>
          <p:nvPr/>
        </p:nvSpPr>
        <p:spPr>
          <a:xfrm>
            <a:off x="511013" y="883940"/>
            <a:ext cx="6558880" cy="5090120"/>
          </a:xfrm>
          <a:prstGeom prst="rect">
            <a:avLst/>
          </a:prstGeom>
        </p:spPr>
        <p:txBody>
          <a:bodyPr/>
          <a:lstStyle>
            <a:lvl1pPr marL="180000" indent="-180000" algn="l" defTabSz="914400" rtl="0" eaLnBrk="1" latinLnBrk="0" hangingPunct="1">
              <a:spcBef>
                <a:spcPct val="20000"/>
              </a:spcBef>
              <a:buClr>
                <a:srgbClr val="FF8228"/>
              </a:buClr>
              <a:buFont typeface="Arial" panose="020B0604020202020204" pitchFamily="34" charset="0"/>
              <a:buChar char="•"/>
              <a:defRPr sz="1400" kern="1200">
                <a:solidFill>
                  <a:schemeClr val="tx1"/>
                </a:solidFill>
                <a:latin typeface="+mn-lt"/>
                <a:ea typeface="+mn-ea"/>
                <a:cs typeface="+mn-cs"/>
              </a:defRPr>
            </a:lvl1pPr>
            <a:lvl2pPr marL="561600" indent="-180000" algn="l" defTabSz="914400" rtl="0" eaLnBrk="1" latinLnBrk="0" hangingPunct="1">
              <a:spcBef>
                <a:spcPct val="20000"/>
              </a:spcBef>
              <a:buClr>
                <a:srgbClr val="FF8228"/>
              </a:buClr>
              <a:buSzPct val="90000"/>
              <a:buFont typeface="Arial" panose="020B0604020202020204" pitchFamily="34" charset="0"/>
              <a:buChar char="−"/>
              <a:defRPr sz="1400" kern="1200">
                <a:solidFill>
                  <a:schemeClr val="tx1"/>
                </a:solidFill>
                <a:latin typeface="+mn-lt"/>
                <a:ea typeface="+mn-ea"/>
                <a:cs typeface="+mn-cs"/>
              </a:defRPr>
            </a:lvl2pPr>
            <a:lvl3pPr marL="1018800" indent="-180000" algn="l" defTabSz="914400" rtl="0" eaLnBrk="1" latinLnBrk="0" hangingPunct="1">
              <a:spcBef>
                <a:spcPct val="20000"/>
              </a:spcBef>
              <a:buClr>
                <a:srgbClr val="FF8228"/>
              </a:buClr>
              <a:buSzPct val="80000"/>
              <a:buFont typeface="Arial" panose="020B0604020202020204" pitchFamily="34" charset="0"/>
              <a:buChar char="•"/>
              <a:defRPr sz="1400" kern="1200">
                <a:solidFill>
                  <a:schemeClr val="tx1"/>
                </a:solidFill>
                <a:latin typeface="+mn-lt"/>
                <a:ea typeface="+mn-ea"/>
                <a:cs typeface="+mn-cs"/>
              </a:defRPr>
            </a:lvl3pPr>
            <a:lvl4pPr marL="1476000" indent="-180000" algn="l" defTabSz="914400" rtl="0" eaLnBrk="1" latinLnBrk="0" hangingPunct="1">
              <a:spcBef>
                <a:spcPct val="20000"/>
              </a:spcBef>
              <a:buClr>
                <a:srgbClr val="FF8228"/>
              </a:buClr>
              <a:buSzPct val="70000"/>
              <a:buFont typeface="Arial" panose="020B0604020202020204" pitchFamily="34" charset="0"/>
              <a:buChar char="−"/>
              <a:defRPr sz="1400" kern="1200">
                <a:solidFill>
                  <a:schemeClr val="tx1"/>
                </a:solidFill>
                <a:latin typeface="+mn-lt"/>
                <a:ea typeface="+mn-ea"/>
                <a:cs typeface="+mn-cs"/>
              </a:defRPr>
            </a:lvl4pPr>
            <a:lvl5pPr marL="1933200" indent="-180000" algn="l" defTabSz="914400" rtl="0" eaLnBrk="1" latinLnBrk="0" hangingPunct="1">
              <a:spcBef>
                <a:spcPct val="20000"/>
              </a:spcBef>
              <a:buClr>
                <a:srgbClr val="FF8228"/>
              </a:buClr>
              <a:buSzPct val="60000"/>
              <a:buFont typeface="Arial" panose="020B0604020202020204" pitchFamily="34" charset="0"/>
              <a:buChar char="•"/>
              <a:defRPr sz="1400" kern="1200">
                <a:solidFill>
                  <a:schemeClr val="tx1"/>
                </a:solidFill>
                <a:latin typeface="+mn-lt"/>
                <a:ea typeface="+mn-ea"/>
                <a:cs typeface="+mn-cs"/>
              </a:defRPr>
            </a:lvl5pPr>
            <a:lvl6pPr marL="2390400" indent="-180000" algn="l" defTabSz="914400" rtl="0" eaLnBrk="1" latinLnBrk="0" hangingPunct="1">
              <a:spcBef>
                <a:spcPct val="20000"/>
              </a:spcBef>
              <a:buClr>
                <a:schemeClr val="bg2"/>
              </a:buClr>
              <a:buFont typeface="Arial" panose="020B0604020202020204" pitchFamily="34" charset="0"/>
              <a:buChar char="•"/>
              <a:defRPr sz="1200" kern="1200">
                <a:solidFill>
                  <a:schemeClr val="tx1"/>
                </a:solidFill>
                <a:latin typeface="+mn-lt"/>
                <a:ea typeface="+mn-ea"/>
                <a:cs typeface="+mn-cs"/>
              </a:defRPr>
            </a:lvl6pPr>
            <a:lvl7pPr marL="2847600" indent="-180000" algn="l" defTabSz="914400" rtl="0" eaLnBrk="1" latinLnBrk="0" hangingPunct="1">
              <a:spcBef>
                <a:spcPct val="20000"/>
              </a:spcBef>
              <a:buClr>
                <a:schemeClr val="bg2"/>
              </a:buClr>
              <a:buFont typeface="Arial" panose="020B0604020202020204" pitchFamily="34" charset="0"/>
              <a:buChar char="•"/>
              <a:defRPr sz="1200" kern="1200">
                <a:solidFill>
                  <a:schemeClr val="tx1"/>
                </a:solidFill>
                <a:latin typeface="+mn-lt"/>
                <a:ea typeface="+mn-ea"/>
                <a:cs typeface="+mn-cs"/>
              </a:defRPr>
            </a:lvl7pPr>
            <a:lvl8pPr marL="3304800" indent="-180000" algn="l" defTabSz="914400" rtl="0" eaLnBrk="1" latinLnBrk="0" hangingPunct="1">
              <a:spcBef>
                <a:spcPct val="20000"/>
              </a:spcBef>
              <a:buClr>
                <a:schemeClr val="bg2"/>
              </a:buClr>
              <a:buFont typeface="Arial" panose="020B0604020202020204" pitchFamily="34" charset="0"/>
              <a:buChar char="•"/>
              <a:defRPr sz="1200" kern="1200">
                <a:solidFill>
                  <a:schemeClr val="tx1"/>
                </a:solidFill>
                <a:latin typeface="+mn-lt"/>
                <a:ea typeface="+mn-ea"/>
                <a:cs typeface="+mn-cs"/>
              </a:defRPr>
            </a:lvl8pPr>
            <a:lvl9pPr marL="3762000" indent="-180000" algn="l" defTabSz="914400" rtl="0" eaLnBrk="1" latinLnBrk="0" hangingPunct="1">
              <a:spcBef>
                <a:spcPct val="20000"/>
              </a:spcBef>
              <a:buClr>
                <a:schemeClr val="bg2"/>
              </a:buClr>
              <a:buFont typeface="Arial" panose="020B0604020202020204" pitchFamily="34" charset="0"/>
              <a:buChar char="•"/>
              <a:defRPr sz="1200" kern="1200">
                <a:solidFill>
                  <a:schemeClr val="tx1"/>
                </a:solidFill>
                <a:latin typeface="+mn-lt"/>
                <a:ea typeface="+mn-ea"/>
                <a:cs typeface="+mn-cs"/>
              </a:defRPr>
            </a:lvl9pPr>
          </a:lstStyle>
          <a:p>
            <a:pPr algn="l" rtl="0">
              <a:lnSpc>
                <a:spcPct val="90000"/>
              </a:lnSpc>
              <a:buFont typeface="Wingdings" pitchFamily="2" charset="2"/>
              <a:buNone/>
            </a:pPr>
            <a:r>
              <a:rPr lang="en-GB" sz="1800" b="1" i="0" u="none" baseline="0">
                <a:cs typeface="Times New Roman" charset="0"/>
              </a:rPr>
              <a:t>In the event of an alarm in the department where you are present:</a:t>
            </a:r>
          </a:p>
          <a:p>
            <a:pPr algn="l" rtl="0">
              <a:lnSpc>
                <a:spcPct val="75000"/>
              </a:lnSpc>
            </a:pPr>
            <a:endParaRPr lang="en-GB" sz="1800" dirty="0">
              <a:cs typeface="Arial" charset="0"/>
            </a:endParaRPr>
          </a:p>
          <a:p>
            <a:pPr algn="l" rtl="0"/>
            <a:r>
              <a:rPr lang="en-GB" sz="1800" b="0" i="0" u="none" baseline="0">
                <a:cs typeface="Arial" charset="0"/>
              </a:rPr>
              <a:t>If possible, report to the control room, otherwise proceed to the nearest evacuation assembly area at right angles to the wind direction.  </a:t>
            </a:r>
          </a:p>
          <a:p>
            <a:pPr algn="l" rtl="0"/>
            <a:r>
              <a:rPr lang="en-GB" sz="1800" b="0" i="0" u="none" baseline="0">
                <a:cs typeface="Arial" charset="0"/>
              </a:rPr>
              <a:t>At the evacuation assembly area, report to the security officer/emergency plan coordinator via the emergency telephone (number 300), stating the following:</a:t>
            </a:r>
          </a:p>
          <a:p>
            <a:pPr lvl="1" algn="l" rtl="0"/>
            <a:r>
              <a:rPr lang="en-GB" b="0" i="0" u="none" baseline="0">
                <a:cs typeface="Arial" charset="0"/>
              </a:rPr>
              <a:t>Number of evacuation assembly area</a:t>
            </a:r>
            <a:endParaRPr lang="en-GB" dirty="0">
              <a:cs typeface="Times New Roman" charset="0"/>
            </a:endParaRPr>
          </a:p>
          <a:p>
            <a:pPr lvl="1" algn="l" rtl="0"/>
            <a:r>
              <a:rPr lang="en-GB" b="0" i="0" u="none" baseline="0">
                <a:cs typeface="Arial" charset="0"/>
              </a:rPr>
              <a:t>Employee/Firm</a:t>
            </a:r>
            <a:endParaRPr lang="en-GB" dirty="0">
              <a:cs typeface="Times New Roman" charset="0"/>
            </a:endParaRPr>
          </a:p>
          <a:p>
            <a:pPr lvl="1" algn="l" rtl="0"/>
            <a:r>
              <a:rPr lang="en-GB" b="0" i="0" u="none" baseline="0">
                <a:cs typeface="Arial" charset="0"/>
              </a:rPr>
              <a:t>Number of people</a:t>
            </a:r>
            <a:endParaRPr lang="en-GB" dirty="0">
              <a:cs typeface="Times New Roman" charset="0"/>
            </a:endParaRPr>
          </a:p>
          <a:p>
            <a:pPr lvl="1" algn="l" rtl="0"/>
            <a:r>
              <a:rPr lang="en-GB" b="0" i="0" u="none" baseline="0">
                <a:cs typeface="Arial" charset="0"/>
              </a:rPr>
              <a:t>Department where you work</a:t>
            </a:r>
          </a:p>
          <a:p>
            <a:pPr algn="l" rtl="0"/>
            <a:r>
              <a:rPr lang="en-GB" sz="1800" b="0" i="0" u="none" baseline="0">
                <a:cs typeface="Arial" charset="0"/>
              </a:rPr>
              <a:t>The security officer/emergency plan coordinator reports this to the evacuation supervisor of the department concerned.</a:t>
            </a:r>
            <a:endParaRPr lang="en-GB" sz="1800" dirty="0">
              <a:cs typeface="Times New Roman" charset="0"/>
            </a:endParaRPr>
          </a:p>
          <a:p>
            <a:pPr algn="l" rtl="0"/>
            <a:r>
              <a:rPr lang="en-GB" sz="1800" b="0" i="0" u="none" baseline="0">
                <a:cs typeface="Times New Roman" charset="0"/>
              </a:rPr>
              <a:t>After the calamity has ended, you will return to the department.</a:t>
            </a:r>
            <a:r>
              <a:rPr lang="en-GB" sz="1800" b="0" i="0" u="none" baseline="0">
                <a:cs typeface="Arial" charset="0"/>
              </a:rPr>
              <a:t> </a:t>
            </a:r>
            <a:endParaRPr lang="en-GB" sz="1800" dirty="0">
              <a:cs typeface="Arial" charset="0"/>
            </a:endParaRPr>
          </a:p>
          <a:p>
            <a:pPr algn="l" rtl="0">
              <a:lnSpc>
                <a:spcPct val="90000"/>
              </a:lnSpc>
              <a:buFont typeface="Wingdings" pitchFamily="2" charset="2"/>
              <a:buNone/>
            </a:pPr>
            <a:endParaRPr lang="en-GB" sz="1800" dirty="0">
              <a:cs typeface="Times New Roman" charset="0"/>
            </a:endParaRPr>
          </a:p>
          <a:p>
            <a:pPr algn="l" rtl="0">
              <a:lnSpc>
                <a:spcPct val="90000"/>
              </a:lnSpc>
              <a:buFont typeface="Wingdings" pitchFamily="2" charset="2"/>
              <a:buNone/>
            </a:pPr>
            <a:endParaRPr lang="en-GB" sz="1800"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986" y="1340768"/>
            <a:ext cx="1796716"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3674" y="3429000"/>
            <a:ext cx="1218244" cy="2514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16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i="0" u="none" baseline="0"/>
              <a:t>Carrying out tasks</a:t>
            </a:r>
          </a:p>
        </p:txBody>
      </p:sp>
      <p:sp>
        <p:nvSpPr>
          <p:cNvPr id="3" name="Content Placeholder 2"/>
          <p:cNvSpPr>
            <a:spLocks noGrp="1"/>
          </p:cNvSpPr>
          <p:nvPr>
            <p:ph idx="1"/>
          </p:nvPr>
        </p:nvSpPr>
        <p:spPr>
          <a:xfrm>
            <a:off x="467544" y="1196752"/>
            <a:ext cx="8229600" cy="4645887"/>
          </a:xfrm>
        </p:spPr>
        <p:txBody>
          <a:bodyPr/>
          <a:lstStyle/>
          <a:p>
            <a:pPr algn="l" rtl="0">
              <a:lnSpc>
                <a:spcPct val="90000"/>
              </a:lnSpc>
            </a:pPr>
            <a:r>
              <a:rPr lang="en-GB" sz="1800" b="1" i="0" u="none" baseline="0">
                <a:cs typeface="Arial" charset="0"/>
              </a:rPr>
              <a:t>Additional measures:</a:t>
            </a:r>
            <a:endParaRPr lang="en-GB" sz="1800" dirty="0">
              <a:cs typeface="Times New Roman" charset="0"/>
            </a:endParaRPr>
          </a:p>
          <a:p>
            <a:pPr lvl="1" algn="l" rtl="0">
              <a:lnSpc>
                <a:spcPct val="75000"/>
              </a:lnSpc>
            </a:pPr>
            <a:r>
              <a:rPr lang="en-GB" sz="1800" b="0" i="0" u="none" baseline="0">
                <a:cs typeface="Arial" charset="0"/>
              </a:rPr>
              <a:t>In case of Alarm phase 0 or 1 at your own department: </a:t>
            </a:r>
          </a:p>
          <a:p>
            <a:pPr lvl="2" algn="l" rtl="0">
              <a:lnSpc>
                <a:spcPct val="75000"/>
              </a:lnSpc>
            </a:pPr>
            <a:r>
              <a:rPr lang="en-GB" b="0" i="0" u="none" baseline="0">
                <a:cs typeface="Arial" charset="0"/>
              </a:rPr>
              <a:t>Work permits are being revoked</a:t>
            </a:r>
          </a:p>
          <a:p>
            <a:pPr lvl="2" algn="l" rtl="0">
              <a:lnSpc>
                <a:spcPct val="75000"/>
              </a:lnSpc>
            </a:pPr>
            <a:r>
              <a:rPr lang="en-GB" b="0" i="0" u="none" baseline="0">
                <a:cs typeface="Arial" charset="0"/>
              </a:rPr>
              <a:t>Close windows and external doors, stop forced ventilation</a:t>
            </a:r>
            <a:endParaRPr lang="en-GB" dirty="0">
              <a:cs typeface="Times New Roman" charset="0"/>
            </a:endParaRPr>
          </a:p>
          <a:p>
            <a:pPr lvl="2" algn="l" rtl="0">
              <a:lnSpc>
                <a:spcPct val="75000"/>
              </a:lnSpc>
            </a:pPr>
            <a:r>
              <a:rPr lang="en-GB" b="0" i="0" u="none" baseline="0">
                <a:cs typeface="Arial" charset="0"/>
              </a:rPr>
              <a:t>Stay inside</a:t>
            </a:r>
            <a:endParaRPr lang="en-GB" dirty="0">
              <a:cs typeface="Times New Roman" charset="0"/>
            </a:endParaRPr>
          </a:p>
          <a:p>
            <a:pPr lvl="1" algn="l" rtl="0">
              <a:lnSpc>
                <a:spcPct val="75000"/>
              </a:lnSpc>
            </a:pPr>
            <a:r>
              <a:rPr lang="en-GB" sz="1800" b="0" i="0" u="none" baseline="0">
                <a:cs typeface="Times New Roman" charset="0"/>
              </a:rPr>
              <a:t>In case of Alarm phase 2 or 3: </a:t>
            </a:r>
          </a:p>
          <a:p>
            <a:pPr lvl="2" algn="l" rtl="0">
              <a:lnSpc>
                <a:spcPct val="75000"/>
              </a:lnSpc>
            </a:pPr>
            <a:r>
              <a:rPr lang="en-GB" b="0" i="0" u="none" baseline="0">
                <a:cs typeface="Times New Roman" charset="0"/>
              </a:rPr>
              <a:t>Work permits are being revoked on the entire site </a:t>
            </a:r>
          </a:p>
          <a:p>
            <a:pPr lvl="2" algn="l" rtl="0">
              <a:lnSpc>
                <a:spcPct val="75000"/>
              </a:lnSpc>
            </a:pPr>
            <a:r>
              <a:rPr lang="en-GB" b="0" i="0" u="none" baseline="0">
                <a:cs typeface="Arial" charset="0"/>
              </a:rPr>
              <a:t>Close windows and external doors, stop forced ventilation</a:t>
            </a:r>
            <a:endParaRPr lang="en-GB" dirty="0">
              <a:cs typeface="Times New Roman" charset="0"/>
            </a:endParaRPr>
          </a:p>
          <a:p>
            <a:pPr lvl="2" algn="l" rtl="0">
              <a:lnSpc>
                <a:spcPct val="75000"/>
              </a:lnSpc>
            </a:pPr>
            <a:r>
              <a:rPr lang="en-GB" b="0" i="0" u="none" baseline="0">
                <a:cs typeface="Arial" charset="0"/>
              </a:rPr>
              <a:t>Stay inside</a:t>
            </a:r>
          </a:p>
          <a:p>
            <a:pPr marL="838800" lvl="2" indent="0" algn="l" rtl="0">
              <a:lnSpc>
                <a:spcPct val="75000"/>
              </a:lnSpc>
              <a:buNone/>
            </a:pPr>
            <a:endParaRPr lang="en-GB" dirty="0">
              <a:cs typeface="Times New Roman" charset="0"/>
            </a:endParaRPr>
          </a:p>
          <a:p>
            <a:pPr algn="l" rtl="0">
              <a:lnSpc>
                <a:spcPct val="90000"/>
              </a:lnSpc>
            </a:pPr>
            <a:r>
              <a:rPr lang="en-GB" sz="1800" b="1" i="0" u="none" baseline="0">
                <a:cs typeface="Times New Roman" charset="0"/>
              </a:rPr>
              <a:t>In event of evacuation</a:t>
            </a:r>
          </a:p>
          <a:p>
            <a:pPr lvl="1" algn="l" rtl="0">
              <a:lnSpc>
                <a:spcPct val="75000"/>
              </a:lnSpc>
            </a:pPr>
            <a:r>
              <a:rPr lang="en-GB" sz="1800" b="0" i="0" u="none" baseline="0">
                <a:cs typeface="Times New Roman" charset="0"/>
              </a:rPr>
              <a:t>Follow the instructions of the evacuation supervisor and the evacuators in your department</a:t>
            </a:r>
          </a:p>
          <a:p>
            <a:pPr lvl="2" algn="l" rtl="0">
              <a:lnSpc>
                <a:spcPct val="75000"/>
              </a:lnSpc>
            </a:pPr>
            <a:r>
              <a:rPr lang="en-GB" b="0" i="0" u="none" baseline="0">
                <a:cs typeface="Times New Roman" charset="0"/>
              </a:rPr>
              <a:t>Internal assembly area</a:t>
            </a:r>
          </a:p>
          <a:p>
            <a:pPr lvl="2" algn="l" rtl="0">
              <a:lnSpc>
                <a:spcPct val="75000"/>
              </a:lnSpc>
            </a:pPr>
            <a:r>
              <a:rPr lang="en-GB" b="0" i="0" u="none" baseline="0">
                <a:cs typeface="Times New Roman" charset="0"/>
              </a:rPr>
              <a:t>External assembly area</a:t>
            </a:r>
          </a:p>
          <a:p>
            <a:pPr marL="838800" lvl="2" indent="0" algn="l" rtl="0">
              <a:lnSpc>
                <a:spcPct val="75000"/>
              </a:lnSpc>
              <a:buNone/>
            </a:pPr>
            <a:endParaRPr lang="en-GB" dirty="0">
              <a:cs typeface="Times New Roman" charset="0"/>
            </a:endParaRPr>
          </a:p>
          <a:p>
            <a:pPr algn="l" rtl="0">
              <a:lnSpc>
                <a:spcPct val="90000"/>
              </a:lnSpc>
            </a:pPr>
            <a:r>
              <a:rPr lang="en-GB" sz="1800" b="1" i="0" u="none" baseline="0">
                <a:cs typeface="Times New Roman" charset="0"/>
              </a:rPr>
              <a:t>Who are the evacuation supervisor and evacuators?</a:t>
            </a:r>
          </a:p>
          <a:p>
            <a:pPr lvl="1" algn="l" rtl="0">
              <a:lnSpc>
                <a:spcPct val="75000"/>
              </a:lnSpc>
            </a:pPr>
            <a:r>
              <a:rPr lang="en-GB" sz="1800" b="0" i="0" u="none" baseline="0">
                <a:cs typeface="Times New Roman" charset="0"/>
              </a:rPr>
              <a:t>Recognisable by their yellow vest</a:t>
            </a:r>
          </a:p>
          <a:p>
            <a:pPr lvl="1" algn="l" rtl="0">
              <a:lnSpc>
                <a:spcPct val="75000"/>
              </a:lnSpc>
            </a:pPr>
            <a:r>
              <a:rPr lang="en-GB" sz="1800" b="0" i="0" u="none" baseline="0">
                <a:cs typeface="Times New Roman" charset="0"/>
              </a:rPr>
              <a:t>Mentioned on evacuation plan of the department</a:t>
            </a:r>
          </a:p>
          <a:p>
            <a:endParaRPr lang="en-GB" sz="1800" dirty="0"/>
          </a:p>
        </p:txBody>
      </p:sp>
      <p:sp>
        <p:nvSpPr>
          <p:cNvPr id="4" name="Date Placeholder 3"/>
          <p:cNvSpPr>
            <a:spLocks noGrp="1"/>
          </p:cNvSpPr>
          <p:nvPr>
            <p:ph type="dt" sz="half" idx="10"/>
          </p:nvPr>
        </p:nvSpPr>
        <p:spPr/>
        <p:txBody>
          <a:bodyPr/>
          <a:lstStyle/>
          <a:p>
            <a:pPr algn="l" rtl="0"/>
            <a:r>
              <a:rPr lang="en-GB" b="0" i="0" u="none" baseline="0"/>
              <a:t>16-04-2019</a:t>
            </a:r>
            <a:endParaRPr lang="en-GB" noProof="0" dirty="0"/>
          </a:p>
        </p:txBody>
      </p:sp>
      <p:sp>
        <p:nvSpPr>
          <p:cNvPr id="5" name="Footer Placeholder 4"/>
          <p:cNvSpPr>
            <a:spLocks noGrp="1"/>
          </p:cNvSpPr>
          <p:nvPr>
            <p:ph type="ftr" sz="quarter" idx="11"/>
          </p:nvPr>
        </p:nvSpPr>
        <p:spPr/>
        <p:txBody>
          <a:bodyPr/>
          <a:lstStyle/>
          <a:p>
            <a:pPr rtl="0"/>
            <a:r>
              <a:rPr lang="en-GB" b="0" i="0" u="none" baseline="0"/>
              <a:t>IMM</a:t>
            </a:r>
            <a:endParaRPr lang="en-GB" noProof="0" dirty="0"/>
          </a:p>
        </p:txBody>
      </p:sp>
      <p:sp>
        <p:nvSpPr>
          <p:cNvPr id="6" name="Slide Number Placeholder 5"/>
          <p:cNvSpPr>
            <a:spLocks noGrp="1"/>
          </p:cNvSpPr>
          <p:nvPr>
            <p:ph type="sldNum" sz="quarter" idx="12"/>
          </p:nvPr>
        </p:nvSpPr>
        <p:spPr/>
        <p:txBody>
          <a:bodyPr/>
          <a:lstStyle/>
          <a:p>
            <a:pPr algn="r" rtl="0"/>
            <a:fld id="{0CD838A1-36B1-482C-8BFA-C0C63145B508}" type="slidenum">
              <a:rPr/>
              <a:t>15</a:t>
            </a:fld>
            <a:endParaRPr lang="en-GB" noProof="0" dirty="0"/>
          </a:p>
        </p:txBody>
      </p:sp>
    </p:spTree>
    <p:extLst>
      <p:ext uri="{BB962C8B-B14F-4D97-AF65-F5344CB8AC3E}">
        <p14:creationId xmlns:p14="http://schemas.microsoft.com/office/powerpoint/2010/main" val="1266187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i="0" u="none" baseline="0"/>
              <a:t>Code Of Conduct</a:t>
            </a:r>
          </a:p>
        </p:txBody>
      </p:sp>
      <p:sp>
        <p:nvSpPr>
          <p:cNvPr id="3" name="Content Placeholder 2"/>
          <p:cNvSpPr>
            <a:spLocks noGrp="1"/>
          </p:cNvSpPr>
          <p:nvPr>
            <p:ph idx="1"/>
          </p:nvPr>
        </p:nvSpPr>
        <p:spPr>
          <a:xfrm>
            <a:off x="457200" y="1316766"/>
            <a:ext cx="8229600" cy="4647426"/>
          </a:xfrm>
        </p:spPr>
        <p:txBody>
          <a:bodyPr/>
          <a:lstStyle/>
          <a:p>
            <a:pPr algn="l" rtl="0"/>
            <a:r>
              <a:rPr lang="en-GB" sz="1800" b="0" i="0" u="none" baseline="0">
                <a:cs typeface="Arial" charset="0"/>
              </a:rPr>
              <a:t>Never leave the site without signing yourself out;</a:t>
            </a:r>
          </a:p>
          <a:p>
            <a:pPr algn="l" rtl="0"/>
            <a:r>
              <a:rPr lang="en-GB" sz="1800" b="0" i="0" u="none" baseline="0">
                <a:cs typeface="Times New Roman" charset="0"/>
              </a:rPr>
              <a:t>Always wear the necessary PPE;</a:t>
            </a:r>
          </a:p>
          <a:p>
            <a:pPr algn="l" rtl="0"/>
            <a:r>
              <a:rPr lang="en-GB" sz="1800" b="0" i="0" u="none" baseline="0">
                <a:cs typeface="Times New Roman" charset="0"/>
              </a:rPr>
              <a:t>Always move at right angles to the wind direction in relation to the calamity;</a:t>
            </a:r>
          </a:p>
          <a:p>
            <a:pPr algn="l" rtl="0"/>
            <a:r>
              <a:rPr lang="en-GB" sz="1800" b="0" i="0" u="none" baseline="0">
                <a:cs typeface="Times New Roman" charset="0"/>
              </a:rPr>
              <a:t>Minimise internal phone traffic;</a:t>
            </a:r>
          </a:p>
          <a:p>
            <a:pPr algn="l" rtl="0"/>
            <a:r>
              <a:rPr lang="en-GB" sz="1800" b="0" i="0" u="none" baseline="0">
                <a:cs typeface="Times New Roman" charset="0"/>
              </a:rPr>
              <a:t>Always listen carefully to the communication via the emergency announcement system;</a:t>
            </a:r>
          </a:p>
          <a:p>
            <a:pPr algn="l" rtl="0"/>
            <a:r>
              <a:rPr lang="en-GB" sz="1800" b="0" i="0" u="none" baseline="0">
                <a:cs typeface="Times New Roman" charset="0"/>
              </a:rPr>
              <a:t>Always follow the instructions of members of the emergency organisation;</a:t>
            </a:r>
          </a:p>
          <a:p>
            <a:pPr algn="l" rtl="0"/>
            <a:r>
              <a:rPr lang="en-GB" sz="1800" b="0" i="0" u="none" baseline="0">
                <a:cs typeface="Times New Roman" charset="0"/>
              </a:rPr>
              <a:t>All communication for the benefit of the emergency organisation takes place via telephone 300;</a:t>
            </a:r>
          </a:p>
          <a:p>
            <a:pPr algn="l" rtl="0"/>
            <a:r>
              <a:rPr lang="en-GB" sz="1800" b="0" i="0" u="none" baseline="0">
                <a:cs typeface="Times New Roman" charset="0"/>
              </a:rPr>
              <a:t>Never go in the direction of the calamity if you are not part of the emergency organisation;</a:t>
            </a:r>
          </a:p>
          <a:p>
            <a:pPr algn="l" rtl="0"/>
            <a:r>
              <a:rPr lang="en-GB" sz="1800" b="0" i="0" u="none" baseline="0">
                <a:cs typeface="Times New Roman" charset="0"/>
              </a:rPr>
              <a:t>The general Code of Conduct continue to apply at all times; </a:t>
            </a:r>
          </a:p>
          <a:p>
            <a:pPr algn="l" rtl="0"/>
            <a:r>
              <a:rPr lang="en-GB" sz="1800" b="0" i="0" u="none" baseline="0">
                <a:cs typeface="Times New Roman" charset="0"/>
              </a:rPr>
              <a:t>From alarm phase 2: </a:t>
            </a:r>
          </a:p>
          <a:p>
            <a:pPr lvl="1" algn="l" rtl="0"/>
            <a:r>
              <a:rPr lang="en-GB" b="0" i="0" u="none" baseline="0">
                <a:cs typeface="Times New Roman" charset="0"/>
              </a:rPr>
              <a:t>everyone on the site should go inside, stay inside or go to an evacuation assembly area; </a:t>
            </a:r>
          </a:p>
          <a:p>
            <a:pPr lvl="1" algn="l" rtl="0"/>
            <a:r>
              <a:rPr lang="en-GB" b="0" i="0" u="none" baseline="0">
                <a:cs typeface="Times New Roman" charset="0"/>
              </a:rPr>
              <a:t>all traffic movements, with the exception of the emergency organisation, are prohibited.</a:t>
            </a:r>
            <a:endParaRPr lang="en-GB" dirty="0"/>
          </a:p>
        </p:txBody>
      </p:sp>
      <p:sp>
        <p:nvSpPr>
          <p:cNvPr id="4" name="Date Placeholder 3"/>
          <p:cNvSpPr>
            <a:spLocks noGrp="1"/>
          </p:cNvSpPr>
          <p:nvPr>
            <p:ph type="dt" sz="half" idx="10"/>
          </p:nvPr>
        </p:nvSpPr>
        <p:spPr/>
        <p:txBody>
          <a:bodyPr/>
          <a:lstStyle/>
          <a:p>
            <a:pPr algn="l" rtl="0"/>
            <a:r>
              <a:rPr lang="en-GB" b="0" i="0" u="none" baseline="0"/>
              <a:t>16-04-2019</a:t>
            </a:r>
            <a:endParaRPr lang="en-GB" noProof="0" dirty="0"/>
          </a:p>
        </p:txBody>
      </p:sp>
      <p:sp>
        <p:nvSpPr>
          <p:cNvPr id="5" name="Footer Placeholder 4"/>
          <p:cNvSpPr>
            <a:spLocks noGrp="1"/>
          </p:cNvSpPr>
          <p:nvPr>
            <p:ph type="ftr" sz="quarter" idx="11"/>
          </p:nvPr>
        </p:nvSpPr>
        <p:spPr/>
        <p:txBody>
          <a:bodyPr/>
          <a:lstStyle/>
          <a:p>
            <a:pPr rtl="0"/>
            <a:r>
              <a:rPr lang="en-GB" b="0" i="0" u="none" baseline="0"/>
              <a:t>IMM</a:t>
            </a:r>
            <a:endParaRPr lang="en-GB" noProof="0" dirty="0"/>
          </a:p>
        </p:txBody>
      </p:sp>
      <p:sp>
        <p:nvSpPr>
          <p:cNvPr id="6" name="Slide Number Placeholder 5"/>
          <p:cNvSpPr>
            <a:spLocks noGrp="1"/>
          </p:cNvSpPr>
          <p:nvPr>
            <p:ph type="sldNum" sz="quarter" idx="12"/>
          </p:nvPr>
        </p:nvSpPr>
        <p:spPr/>
        <p:txBody>
          <a:bodyPr/>
          <a:lstStyle/>
          <a:p>
            <a:pPr algn="r" rtl="0"/>
            <a:fld id="{0CD838A1-36B1-482C-8BFA-C0C63145B508}" type="slidenum">
              <a:rPr/>
              <a:t>16</a:t>
            </a:fld>
            <a:endParaRPr lang="en-GB" noProof="0" dirty="0"/>
          </a:p>
        </p:txBody>
      </p:sp>
    </p:spTree>
    <p:extLst>
      <p:ext uri="{BB962C8B-B14F-4D97-AF65-F5344CB8AC3E}">
        <p14:creationId xmlns:p14="http://schemas.microsoft.com/office/powerpoint/2010/main" val="410776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i="0" u="none" baseline="0"/>
              <a:t>Radio telephones</a:t>
            </a:r>
          </a:p>
        </p:txBody>
      </p:sp>
      <p:sp>
        <p:nvSpPr>
          <p:cNvPr id="3" name="Content Placeholder 2"/>
          <p:cNvSpPr>
            <a:spLocks noGrp="1"/>
          </p:cNvSpPr>
          <p:nvPr>
            <p:ph idx="1"/>
          </p:nvPr>
        </p:nvSpPr>
        <p:spPr>
          <a:xfrm>
            <a:off x="457200" y="1316766"/>
            <a:ext cx="8229600" cy="646331"/>
          </a:xfrm>
        </p:spPr>
        <p:txBody>
          <a:bodyPr/>
          <a:lstStyle/>
          <a:p>
            <a:pPr algn="l" rtl="0"/>
            <a:r>
              <a:rPr lang="en-GB" sz="1800" b="0" i="0" u="none" baseline="0"/>
              <a:t>In the event of an alarm, set the emergency organisation’s radio telephone to the correct (emergency) channel</a:t>
            </a:r>
          </a:p>
        </p:txBody>
      </p:sp>
      <p:sp>
        <p:nvSpPr>
          <p:cNvPr id="4" name="Date Placeholder 3"/>
          <p:cNvSpPr>
            <a:spLocks noGrp="1"/>
          </p:cNvSpPr>
          <p:nvPr>
            <p:ph type="dt" sz="half" idx="10"/>
          </p:nvPr>
        </p:nvSpPr>
        <p:spPr/>
        <p:txBody>
          <a:bodyPr/>
          <a:lstStyle/>
          <a:p>
            <a:pPr algn="l" rtl="0"/>
            <a:r>
              <a:rPr lang="en-GB" b="0" i="0" u="none" baseline="0"/>
              <a:t>16-04-2019</a:t>
            </a:r>
            <a:endParaRPr lang="en-GB" noProof="0" dirty="0"/>
          </a:p>
        </p:txBody>
      </p:sp>
      <p:sp>
        <p:nvSpPr>
          <p:cNvPr id="5" name="Footer Placeholder 4"/>
          <p:cNvSpPr>
            <a:spLocks noGrp="1"/>
          </p:cNvSpPr>
          <p:nvPr>
            <p:ph type="ftr" sz="quarter" idx="11"/>
          </p:nvPr>
        </p:nvSpPr>
        <p:spPr/>
        <p:txBody>
          <a:bodyPr/>
          <a:lstStyle/>
          <a:p>
            <a:pPr rtl="0"/>
            <a:r>
              <a:rPr lang="en-GB" b="0" i="0" u="none" baseline="0"/>
              <a:t>IMM</a:t>
            </a:r>
            <a:endParaRPr lang="en-GB" noProof="0" dirty="0"/>
          </a:p>
        </p:txBody>
      </p:sp>
      <p:sp>
        <p:nvSpPr>
          <p:cNvPr id="6" name="Slide Number Placeholder 5"/>
          <p:cNvSpPr>
            <a:spLocks noGrp="1"/>
          </p:cNvSpPr>
          <p:nvPr>
            <p:ph type="sldNum" sz="quarter" idx="12"/>
          </p:nvPr>
        </p:nvSpPr>
        <p:spPr/>
        <p:txBody>
          <a:bodyPr/>
          <a:lstStyle/>
          <a:p>
            <a:pPr algn="r" rtl="0"/>
            <a:fld id="{0CD838A1-36B1-482C-8BFA-C0C63145B508}" type="slidenum">
              <a:rPr/>
              <a:t>17</a:t>
            </a:fld>
            <a:endParaRPr lang="en-GB" noProof="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916832"/>
            <a:ext cx="2056631" cy="2283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931" y="1700807"/>
            <a:ext cx="2165759" cy="4376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3347864" y="2420888"/>
            <a:ext cx="2880320" cy="273630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60032" y="4725144"/>
            <a:ext cx="3528392" cy="1504231"/>
          </a:xfrm>
          <a:prstGeom prst="rect">
            <a:avLst/>
          </a:prstGeom>
          <a:noFill/>
        </p:spPr>
        <p:txBody>
          <a:bodyPr wrap="square" rtlCol="0">
            <a:noAutofit/>
          </a:bodyPr>
          <a:lstStyle/>
          <a:p>
            <a:pPr marL="0" indent="0" algn="l" rtl="0">
              <a:buClr>
                <a:schemeClr val="bg2"/>
              </a:buClr>
              <a:buFont typeface="Arial" panose="020B0604020202020204" pitchFamily="34" charset="0"/>
              <a:buNone/>
            </a:pPr>
            <a:r>
              <a:rPr lang="en-GB" b="0" i="0" u="none" baseline="0"/>
              <a:t>For all departments, </a:t>
            </a:r>
            <a:r>
              <a:rPr lang="en-GB" b="1" i="0" u="none" baseline="0"/>
              <a:t>6</a:t>
            </a:r>
            <a:r>
              <a:rPr lang="en-GB" b="0" i="0" u="none" baseline="0"/>
              <a:t> is the emergency channel, except for the NU department; on those radio telephones, channel </a:t>
            </a:r>
            <a:r>
              <a:rPr lang="en-GB" b="1" i="0" u="none" baseline="0"/>
              <a:t>7</a:t>
            </a:r>
            <a:r>
              <a:rPr lang="en-GB" b="0" i="0" u="none" baseline="0"/>
              <a:t> is the emergency channel</a:t>
            </a:r>
          </a:p>
        </p:txBody>
      </p:sp>
      <p:sp>
        <p:nvSpPr>
          <p:cNvPr id="11" name="Freeform 10"/>
          <p:cNvSpPr/>
          <p:nvPr/>
        </p:nvSpPr>
        <p:spPr>
          <a:xfrm>
            <a:off x="1275232" y="5218629"/>
            <a:ext cx="2385849" cy="859005"/>
          </a:xfrm>
          <a:custGeom>
            <a:avLst/>
            <a:gdLst>
              <a:gd name="connsiteX0" fmla="*/ 147145 w 2385849"/>
              <a:gd name="connsiteY0" fmla="*/ 105104 h 859005"/>
              <a:gd name="connsiteX1" fmla="*/ 294290 w 2385849"/>
              <a:gd name="connsiteY1" fmla="*/ 94593 h 859005"/>
              <a:gd name="connsiteX2" fmla="*/ 346842 w 2385849"/>
              <a:gd name="connsiteY2" fmla="*/ 84083 h 859005"/>
              <a:gd name="connsiteX3" fmla="*/ 430925 w 2385849"/>
              <a:gd name="connsiteY3" fmla="*/ 63062 h 859005"/>
              <a:gd name="connsiteX4" fmla="*/ 525518 w 2385849"/>
              <a:gd name="connsiteY4" fmla="*/ 52552 h 859005"/>
              <a:gd name="connsiteX5" fmla="*/ 630621 w 2385849"/>
              <a:gd name="connsiteY5" fmla="*/ 31531 h 859005"/>
              <a:gd name="connsiteX6" fmla="*/ 693683 w 2385849"/>
              <a:gd name="connsiteY6" fmla="*/ 10511 h 859005"/>
              <a:gd name="connsiteX7" fmla="*/ 725214 w 2385849"/>
              <a:gd name="connsiteY7" fmla="*/ 0 h 859005"/>
              <a:gd name="connsiteX8" fmla="*/ 1807780 w 2385849"/>
              <a:gd name="connsiteY8" fmla="*/ 10511 h 859005"/>
              <a:gd name="connsiteX9" fmla="*/ 1902373 w 2385849"/>
              <a:gd name="connsiteY9" fmla="*/ 21021 h 859005"/>
              <a:gd name="connsiteX10" fmla="*/ 2070538 w 2385849"/>
              <a:gd name="connsiteY10" fmla="*/ 52552 h 859005"/>
              <a:gd name="connsiteX11" fmla="*/ 2228194 w 2385849"/>
              <a:gd name="connsiteY11" fmla="*/ 63062 h 859005"/>
              <a:gd name="connsiteX12" fmla="*/ 2333297 w 2385849"/>
              <a:gd name="connsiteY12" fmla="*/ 189186 h 859005"/>
              <a:gd name="connsiteX13" fmla="*/ 2354318 w 2385849"/>
              <a:gd name="connsiteY13" fmla="*/ 220717 h 859005"/>
              <a:gd name="connsiteX14" fmla="*/ 2375338 w 2385849"/>
              <a:gd name="connsiteY14" fmla="*/ 283780 h 859005"/>
              <a:gd name="connsiteX15" fmla="*/ 2385849 w 2385849"/>
              <a:gd name="connsiteY15" fmla="*/ 315311 h 859005"/>
              <a:gd name="connsiteX16" fmla="*/ 2375338 w 2385849"/>
              <a:gd name="connsiteY16" fmla="*/ 472966 h 859005"/>
              <a:gd name="connsiteX17" fmla="*/ 2364828 w 2385849"/>
              <a:gd name="connsiteY17" fmla="*/ 504497 h 859005"/>
              <a:gd name="connsiteX18" fmla="*/ 2291256 w 2385849"/>
              <a:gd name="connsiteY18" fmla="*/ 599090 h 859005"/>
              <a:gd name="connsiteX19" fmla="*/ 2259725 w 2385849"/>
              <a:gd name="connsiteY19" fmla="*/ 620111 h 859005"/>
              <a:gd name="connsiteX20" fmla="*/ 2228194 w 2385849"/>
              <a:gd name="connsiteY20" fmla="*/ 630621 h 859005"/>
              <a:gd name="connsiteX21" fmla="*/ 2165131 w 2385849"/>
              <a:gd name="connsiteY21" fmla="*/ 662152 h 859005"/>
              <a:gd name="connsiteX22" fmla="*/ 2133600 w 2385849"/>
              <a:gd name="connsiteY22" fmla="*/ 683173 h 859005"/>
              <a:gd name="connsiteX23" fmla="*/ 2028497 w 2385849"/>
              <a:gd name="connsiteY23" fmla="*/ 704193 h 859005"/>
              <a:gd name="connsiteX24" fmla="*/ 1954925 w 2385849"/>
              <a:gd name="connsiteY24" fmla="*/ 725214 h 859005"/>
              <a:gd name="connsiteX25" fmla="*/ 1776249 w 2385849"/>
              <a:gd name="connsiteY25" fmla="*/ 735724 h 859005"/>
              <a:gd name="connsiteX26" fmla="*/ 1618594 w 2385849"/>
              <a:gd name="connsiteY26" fmla="*/ 746235 h 859005"/>
              <a:gd name="connsiteX27" fmla="*/ 1555531 w 2385849"/>
              <a:gd name="connsiteY27" fmla="*/ 756745 h 859005"/>
              <a:gd name="connsiteX28" fmla="*/ 1481959 w 2385849"/>
              <a:gd name="connsiteY28" fmla="*/ 767255 h 859005"/>
              <a:gd name="connsiteX29" fmla="*/ 1450428 w 2385849"/>
              <a:gd name="connsiteY29" fmla="*/ 777766 h 859005"/>
              <a:gd name="connsiteX30" fmla="*/ 1303283 w 2385849"/>
              <a:gd name="connsiteY30" fmla="*/ 798786 h 859005"/>
              <a:gd name="connsiteX31" fmla="*/ 620111 w 2385849"/>
              <a:gd name="connsiteY31" fmla="*/ 809297 h 859005"/>
              <a:gd name="connsiteX32" fmla="*/ 63063 w 2385849"/>
              <a:gd name="connsiteY32" fmla="*/ 767255 h 859005"/>
              <a:gd name="connsiteX33" fmla="*/ 31531 w 2385849"/>
              <a:gd name="connsiteY33" fmla="*/ 704193 h 859005"/>
              <a:gd name="connsiteX34" fmla="*/ 10511 w 2385849"/>
              <a:gd name="connsiteY34" fmla="*/ 641131 h 859005"/>
              <a:gd name="connsiteX35" fmla="*/ 0 w 2385849"/>
              <a:gd name="connsiteY35" fmla="*/ 609600 h 859005"/>
              <a:gd name="connsiteX36" fmla="*/ 10511 w 2385849"/>
              <a:gd name="connsiteY36" fmla="*/ 283780 h 859005"/>
              <a:gd name="connsiteX37" fmla="*/ 21021 w 2385849"/>
              <a:gd name="connsiteY37" fmla="*/ 241738 h 859005"/>
              <a:gd name="connsiteX38" fmla="*/ 52552 w 2385849"/>
              <a:gd name="connsiteY38" fmla="*/ 126124 h 859005"/>
              <a:gd name="connsiteX39" fmla="*/ 147145 w 2385849"/>
              <a:gd name="connsiteY39" fmla="*/ 105104 h 85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85849" h="859005">
                <a:moveTo>
                  <a:pt x="147145" y="105104"/>
                </a:moveTo>
                <a:cubicBezTo>
                  <a:pt x="187435" y="99849"/>
                  <a:pt x="245387" y="99741"/>
                  <a:pt x="294290" y="94593"/>
                </a:cubicBezTo>
                <a:cubicBezTo>
                  <a:pt x="312056" y="92723"/>
                  <a:pt x="329435" y="88100"/>
                  <a:pt x="346842" y="84083"/>
                </a:cubicBezTo>
                <a:cubicBezTo>
                  <a:pt x="374992" y="77587"/>
                  <a:pt x="402211" y="66252"/>
                  <a:pt x="430925" y="63062"/>
                </a:cubicBezTo>
                <a:lnTo>
                  <a:pt x="525518" y="52552"/>
                </a:lnTo>
                <a:cubicBezTo>
                  <a:pt x="612957" y="23407"/>
                  <a:pt x="473619" y="67762"/>
                  <a:pt x="630621" y="31531"/>
                </a:cubicBezTo>
                <a:cubicBezTo>
                  <a:pt x="652211" y="26549"/>
                  <a:pt x="672662" y="17518"/>
                  <a:pt x="693683" y="10511"/>
                </a:cubicBezTo>
                <a:lnTo>
                  <a:pt x="725214" y="0"/>
                </a:lnTo>
                <a:lnTo>
                  <a:pt x="1807780" y="10511"/>
                </a:lnTo>
                <a:cubicBezTo>
                  <a:pt x="1839500" y="11077"/>
                  <a:pt x="1871017" y="16197"/>
                  <a:pt x="1902373" y="21021"/>
                </a:cubicBezTo>
                <a:cubicBezTo>
                  <a:pt x="2023163" y="39604"/>
                  <a:pt x="1819812" y="35838"/>
                  <a:pt x="2070538" y="52552"/>
                </a:cubicBezTo>
                <a:lnTo>
                  <a:pt x="2228194" y="63062"/>
                </a:lnTo>
                <a:cubicBezTo>
                  <a:pt x="2309122" y="143990"/>
                  <a:pt x="2274765" y="101388"/>
                  <a:pt x="2333297" y="189186"/>
                </a:cubicBezTo>
                <a:lnTo>
                  <a:pt x="2354318" y="220717"/>
                </a:lnTo>
                <a:lnTo>
                  <a:pt x="2375338" y="283780"/>
                </a:lnTo>
                <a:lnTo>
                  <a:pt x="2385849" y="315311"/>
                </a:lnTo>
                <a:cubicBezTo>
                  <a:pt x="2382345" y="367863"/>
                  <a:pt x="2381154" y="420620"/>
                  <a:pt x="2375338" y="472966"/>
                </a:cubicBezTo>
                <a:cubicBezTo>
                  <a:pt x="2374115" y="483977"/>
                  <a:pt x="2370208" y="494812"/>
                  <a:pt x="2364828" y="504497"/>
                </a:cubicBezTo>
                <a:cubicBezTo>
                  <a:pt x="2344623" y="540867"/>
                  <a:pt x="2322953" y="572676"/>
                  <a:pt x="2291256" y="599090"/>
                </a:cubicBezTo>
                <a:cubicBezTo>
                  <a:pt x="2281552" y="607177"/>
                  <a:pt x="2271023" y="614462"/>
                  <a:pt x="2259725" y="620111"/>
                </a:cubicBezTo>
                <a:cubicBezTo>
                  <a:pt x="2249816" y="625066"/>
                  <a:pt x="2238704" y="627118"/>
                  <a:pt x="2228194" y="630621"/>
                </a:cubicBezTo>
                <a:cubicBezTo>
                  <a:pt x="2137832" y="690864"/>
                  <a:pt x="2252161" y="618638"/>
                  <a:pt x="2165131" y="662152"/>
                </a:cubicBezTo>
                <a:cubicBezTo>
                  <a:pt x="2153833" y="667801"/>
                  <a:pt x="2145673" y="679458"/>
                  <a:pt x="2133600" y="683173"/>
                </a:cubicBezTo>
                <a:cubicBezTo>
                  <a:pt x="2099452" y="693680"/>
                  <a:pt x="2062391" y="692894"/>
                  <a:pt x="2028497" y="704193"/>
                </a:cubicBezTo>
                <a:cubicBezTo>
                  <a:pt x="2009576" y="710500"/>
                  <a:pt x="1973405" y="723454"/>
                  <a:pt x="1954925" y="725214"/>
                </a:cubicBezTo>
                <a:cubicBezTo>
                  <a:pt x="1895532" y="730870"/>
                  <a:pt x="1835794" y="732002"/>
                  <a:pt x="1776249" y="735724"/>
                </a:cubicBezTo>
                <a:lnTo>
                  <a:pt x="1618594" y="746235"/>
                </a:lnTo>
                <a:lnTo>
                  <a:pt x="1555531" y="756745"/>
                </a:lnTo>
                <a:cubicBezTo>
                  <a:pt x="1531046" y="760512"/>
                  <a:pt x="1506251" y="762397"/>
                  <a:pt x="1481959" y="767255"/>
                </a:cubicBezTo>
                <a:cubicBezTo>
                  <a:pt x="1471095" y="769428"/>
                  <a:pt x="1461243" y="775363"/>
                  <a:pt x="1450428" y="777766"/>
                </a:cubicBezTo>
                <a:cubicBezTo>
                  <a:pt x="1425207" y="783371"/>
                  <a:pt x="1321428" y="798289"/>
                  <a:pt x="1303283" y="798786"/>
                </a:cubicBezTo>
                <a:cubicBezTo>
                  <a:pt x="1075617" y="805024"/>
                  <a:pt x="847835" y="805793"/>
                  <a:pt x="620111" y="809297"/>
                </a:cubicBezTo>
                <a:cubicBezTo>
                  <a:pt x="500578" y="806953"/>
                  <a:pt x="152880" y="946889"/>
                  <a:pt x="63063" y="767255"/>
                </a:cubicBezTo>
                <a:cubicBezTo>
                  <a:pt x="19553" y="680234"/>
                  <a:pt x="91768" y="794547"/>
                  <a:pt x="31531" y="704193"/>
                </a:cubicBezTo>
                <a:lnTo>
                  <a:pt x="10511" y="641131"/>
                </a:lnTo>
                <a:lnTo>
                  <a:pt x="0" y="609600"/>
                </a:lnTo>
                <a:cubicBezTo>
                  <a:pt x="3504" y="500993"/>
                  <a:pt x="4312" y="392266"/>
                  <a:pt x="10511" y="283780"/>
                </a:cubicBezTo>
                <a:cubicBezTo>
                  <a:pt x="11335" y="269358"/>
                  <a:pt x="18646" y="255987"/>
                  <a:pt x="21021" y="241738"/>
                </a:cubicBezTo>
                <a:cubicBezTo>
                  <a:pt x="24237" y="222442"/>
                  <a:pt x="19826" y="146578"/>
                  <a:pt x="52552" y="126124"/>
                </a:cubicBezTo>
                <a:cubicBezTo>
                  <a:pt x="93275" y="100673"/>
                  <a:pt x="106855" y="110359"/>
                  <a:pt x="147145" y="105104"/>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rtl="0">
              <a:buClr>
                <a:schemeClr val="bg2"/>
              </a:buClr>
              <a:buFontTx/>
              <a:buNone/>
            </a:pPr>
            <a:endParaRPr lang="en-GB" sz="1200" dirty="0" err="1"/>
          </a:p>
        </p:txBody>
      </p:sp>
    </p:spTree>
    <p:extLst>
      <p:ext uri="{BB962C8B-B14F-4D97-AF65-F5344CB8AC3E}">
        <p14:creationId xmlns:p14="http://schemas.microsoft.com/office/powerpoint/2010/main" val="4095285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83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i="0" u="none" baseline="0"/>
              <a:t>Contents</a:t>
            </a:r>
          </a:p>
        </p:txBody>
      </p:sp>
      <p:sp>
        <p:nvSpPr>
          <p:cNvPr id="3" name="Content Placeholder 2"/>
          <p:cNvSpPr>
            <a:spLocks noGrp="1"/>
          </p:cNvSpPr>
          <p:nvPr>
            <p:ph idx="1"/>
          </p:nvPr>
        </p:nvSpPr>
        <p:spPr>
          <a:xfrm>
            <a:off x="457200" y="1316766"/>
            <a:ext cx="8229600" cy="2954655"/>
          </a:xfrm>
        </p:spPr>
        <p:txBody>
          <a:bodyPr/>
          <a:lstStyle/>
          <a:p>
            <a:pPr algn="l" rtl="0"/>
            <a:r>
              <a:rPr lang="en-GB" sz="1800" b="0" i="0" u="none" baseline="0"/>
              <a:t>Purpose</a:t>
            </a:r>
          </a:p>
          <a:p>
            <a:pPr algn="l" rtl="0"/>
            <a:r>
              <a:rPr lang="en-GB" sz="1800" b="0" i="0" u="none" baseline="0"/>
              <a:t>Types of calamity</a:t>
            </a:r>
          </a:p>
          <a:p>
            <a:pPr algn="l" rtl="0"/>
            <a:r>
              <a:rPr lang="en-GB" sz="1800" b="0" i="0" u="none" baseline="0"/>
              <a:t>Duty to report</a:t>
            </a:r>
          </a:p>
          <a:p>
            <a:pPr algn="l" rtl="0"/>
            <a:r>
              <a:rPr lang="en-GB" sz="1800" b="0" i="0" u="none" baseline="0"/>
              <a:t>Alarm signal</a:t>
            </a:r>
          </a:p>
          <a:p>
            <a:pPr algn="l" rtl="0"/>
            <a:r>
              <a:rPr lang="en-GB" sz="1800" b="0" i="0" u="none" baseline="0"/>
              <a:t>Alarm phases</a:t>
            </a:r>
          </a:p>
          <a:p>
            <a:pPr algn="l" rtl="0"/>
            <a:r>
              <a:rPr lang="en-GB" sz="1800" b="0" i="0" u="none" baseline="0"/>
              <a:t>Positions in the emergency organisation</a:t>
            </a:r>
          </a:p>
          <a:p>
            <a:pPr algn="l" rtl="0"/>
            <a:r>
              <a:rPr lang="en-GB" sz="1800" b="0" i="0" u="none" baseline="0"/>
              <a:t>Carrying out tasks</a:t>
            </a:r>
          </a:p>
          <a:p>
            <a:pPr algn="l" rtl="0"/>
            <a:r>
              <a:rPr lang="en-GB" sz="1800" b="0" i="0" u="none" baseline="0"/>
              <a:t>Code Of Conduct</a:t>
            </a:r>
            <a:endParaRPr lang="en-GB" sz="1800" dirty="0"/>
          </a:p>
          <a:p>
            <a:pPr marL="0" indent="0" algn="l" rtl="0">
              <a:buNone/>
            </a:pPr>
            <a:endParaRPr lang="en-GB" dirty="0"/>
          </a:p>
        </p:txBody>
      </p:sp>
      <p:sp>
        <p:nvSpPr>
          <p:cNvPr id="4" name="Date Placeholder 3"/>
          <p:cNvSpPr>
            <a:spLocks noGrp="1"/>
          </p:cNvSpPr>
          <p:nvPr>
            <p:ph type="dt" sz="half" idx="10"/>
          </p:nvPr>
        </p:nvSpPr>
        <p:spPr/>
        <p:txBody>
          <a:bodyPr/>
          <a:lstStyle/>
          <a:p>
            <a:pPr algn="l" rtl="0"/>
            <a:r>
              <a:rPr lang="en-GB" b="0" i="0" u="none" baseline="0"/>
              <a:t>16-04-2019</a:t>
            </a:r>
            <a:endParaRPr lang="en-GB" noProof="0" dirty="0"/>
          </a:p>
        </p:txBody>
      </p:sp>
      <p:sp>
        <p:nvSpPr>
          <p:cNvPr id="5" name="Footer Placeholder 4"/>
          <p:cNvSpPr>
            <a:spLocks noGrp="1"/>
          </p:cNvSpPr>
          <p:nvPr>
            <p:ph type="ftr" sz="quarter" idx="11"/>
          </p:nvPr>
        </p:nvSpPr>
        <p:spPr/>
        <p:txBody>
          <a:bodyPr/>
          <a:lstStyle/>
          <a:p>
            <a:pPr rtl="0"/>
            <a:r>
              <a:rPr lang="en-GB" b="0" i="0" u="none" baseline="0"/>
              <a:t>IMM</a:t>
            </a:r>
          </a:p>
        </p:txBody>
      </p:sp>
      <p:sp>
        <p:nvSpPr>
          <p:cNvPr id="6" name="Slide Number Placeholder 5"/>
          <p:cNvSpPr>
            <a:spLocks noGrp="1"/>
          </p:cNvSpPr>
          <p:nvPr>
            <p:ph type="sldNum" sz="quarter" idx="12"/>
          </p:nvPr>
        </p:nvSpPr>
        <p:spPr/>
        <p:txBody>
          <a:bodyPr/>
          <a:lstStyle/>
          <a:p>
            <a:pPr algn="r" rtl="0"/>
            <a:fld id="{0CD838A1-36B1-482C-8BFA-C0C63145B508}" type="slidenum">
              <a:rPr/>
              <a:t>2</a:t>
            </a:fld>
            <a:endParaRPr lang="en-GB" noProof="0" dirty="0"/>
          </a:p>
        </p:txBody>
      </p:sp>
    </p:spTree>
    <p:extLst>
      <p:ext uri="{BB962C8B-B14F-4D97-AF65-F5344CB8AC3E}">
        <p14:creationId xmlns:p14="http://schemas.microsoft.com/office/powerpoint/2010/main" val="247594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i="0" u="none" baseline="0"/>
              <a:t>Purpose</a:t>
            </a:r>
          </a:p>
        </p:txBody>
      </p:sp>
      <p:sp>
        <p:nvSpPr>
          <p:cNvPr id="3" name="Content Placeholder 2"/>
          <p:cNvSpPr>
            <a:spLocks noGrp="1"/>
          </p:cNvSpPr>
          <p:nvPr>
            <p:ph idx="1"/>
          </p:nvPr>
        </p:nvSpPr>
        <p:spPr>
          <a:xfrm>
            <a:off x="457200" y="1316766"/>
            <a:ext cx="8229600" cy="2123658"/>
          </a:xfrm>
        </p:spPr>
        <p:txBody>
          <a:bodyPr/>
          <a:lstStyle/>
          <a:p>
            <a:pPr algn="l" rtl="0"/>
            <a:r>
              <a:rPr lang="en-GB" sz="1800" b="0" i="0" u="none" baseline="0">
                <a:cs typeface="Times New Roman" charset="0"/>
              </a:rPr>
              <a:t>At Yara Sluiskil, a preventive policy is implemented to prevent calamities. If, despite everything, a calamity nevertheless occurs, Yara Sluiskil and its emergency organisation want to limit the calamity to a minimum – if necessary – in cooperation with the local government.</a:t>
            </a:r>
          </a:p>
          <a:p>
            <a:pPr algn="l" rtl="0">
              <a:buFont typeface="Wingdings" pitchFamily="2" charset="2"/>
              <a:buNone/>
            </a:pPr>
            <a:endParaRPr lang="en-GB" sz="1800" dirty="0">
              <a:cs typeface="Times New Roman" charset="0"/>
            </a:endParaRPr>
          </a:p>
          <a:p>
            <a:pPr algn="l" rtl="0"/>
            <a:r>
              <a:rPr lang="en-GB" sz="1800" b="0" i="0" u="none" baseline="0">
                <a:cs typeface="Times New Roman" charset="0"/>
              </a:rPr>
              <a:t>Acquiring basic knowledge of the emergency plan.</a:t>
            </a:r>
            <a:endParaRPr lang="en-GB" sz="1800" dirty="0">
              <a:cs typeface="Times New Roman" charset="0"/>
            </a:endParaRPr>
          </a:p>
          <a:p>
            <a:pPr marL="0" indent="0" algn="l" rtl="0">
              <a:buNone/>
            </a:pPr>
            <a:endParaRPr lang="en-GB" dirty="0"/>
          </a:p>
        </p:txBody>
      </p:sp>
      <p:sp>
        <p:nvSpPr>
          <p:cNvPr id="4" name="Date Placeholder 3"/>
          <p:cNvSpPr>
            <a:spLocks noGrp="1"/>
          </p:cNvSpPr>
          <p:nvPr>
            <p:ph type="dt" sz="half" idx="10"/>
          </p:nvPr>
        </p:nvSpPr>
        <p:spPr/>
        <p:txBody>
          <a:bodyPr/>
          <a:lstStyle/>
          <a:p>
            <a:pPr algn="l" rtl="0"/>
            <a:r>
              <a:rPr lang="en-GB" b="0" i="0" u="none" baseline="0"/>
              <a:t>16-04-2019</a:t>
            </a:r>
            <a:endParaRPr lang="en-GB" noProof="0" dirty="0"/>
          </a:p>
        </p:txBody>
      </p:sp>
      <p:sp>
        <p:nvSpPr>
          <p:cNvPr id="5" name="Footer Placeholder 4"/>
          <p:cNvSpPr>
            <a:spLocks noGrp="1"/>
          </p:cNvSpPr>
          <p:nvPr>
            <p:ph type="ftr" sz="quarter" idx="11"/>
          </p:nvPr>
        </p:nvSpPr>
        <p:spPr/>
        <p:txBody>
          <a:bodyPr/>
          <a:lstStyle/>
          <a:p>
            <a:pPr rtl="0"/>
            <a:r>
              <a:rPr lang="en-GB" b="0" i="0" u="none" baseline="0"/>
              <a:t>IMM</a:t>
            </a:r>
            <a:endParaRPr lang="en-GB" noProof="0" dirty="0"/>
          </a:p>
        </p:txBody>
      </p:sp>
      <p:sp>
        <p:nvSpPr>
          <p:cNvPr id="6" name="Slide Number Placeholder 5"/>
          <p:cNvSpPr>
            <a:spLocks noGrp="1"/>
          </p:cNvSpPr>
          <p:nvPr>
            <p:ph type="sldNum" sz="quarter" idx="12"/>
          </p:nvPr>
        </p:nvSpPr>
        <p:spPr/>
        <p:txBody>
          <a:bodyPr/>
          <a:lstStyle/>
          <a:p>
            <a:pPr algn="r" rtl="0"/>
            <a:fld id="{0CD838A1-36B1-482C-8BFA-C0C63145B508}" type="slidenum">
              <a:rPr/>
              <a:t>3</a:t>
            </a:fld>
            <a:endParaRPr lang="en-GB" noProof="0" dirty="0"/>
          </a:p>
        </p:txBody>
      </p:sp>
    </p:spTree>
    <p:extLst>
      <p:ext uri="{BB962C8B-B14F-4D97-AF65-F5344CB8AC3E}">
        <p14:creationId xmlns:p14="http://schemas.microsoft.com/office/powerpoint/2010/main" val="310432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i="0" u="none" baseline="0"/>
              <a:t>Types of calamity</a:t>
            </a:r>
          </a:p>
        </p:txBody>
      </p:sp>
      <p:sp>
        <p:nvSpPr>
          <p:cNvPr id="3" name="Content Placeholder 2"/>
          <p:cNvSpPr>
            <a:spLocks noGrp="1"/>
          </p:cNvSpPr>
          <p:nvPr>
            <p:ph idx="1"/>
          </p:nvPr>
        </p:nvSpPr>
        <p:spPr>
          <a:xfrm>
            <a:off x="467544" y="1196752"/>
            <a:ext cx="6131024" cy="4912114"/>
          </a:xfrm>
        </p:spPr>
        <p:txBody>
          <a:bodyPr/>
          <a:lstStyle/>
          <a:p>
            <a:pPr algn="l" rtl="0"/>
            <a:r>
              <a:rPr lang="en-GB" sz="1800" b="1" i="0" u="none" baseline="0"/>
              <a:t>Fire</a:t>
            </a:r>
          </a:p>
          <a:p>
            <a:pPr marL="176213" indent="0" algn="l" rtl="0">
              <a:buNone/>
            </a:pPr>
            <a:r>
              <a:rPr lang="en-GB" sz="1800" b="0" i="0" u="none" baseline="0"/>
              <a:t>Fire caused by burning and accompanied by flames, capable of reproducing itself.</a:t>
            </a:r>
          </a:p>
          <a:p>
            <a:pPr marL="381600" lvl="1" indent="0" algn="l" rtl="0">
              <a:lnSpc>
                <a:spcPct val="100000"/>
              </a:lnSpc>
              <a:buNone/>
            </a:pPr>
            <a:endParaRPr lang="en-GB" sz="1800" dirty="0"/>
          </a:p>
          <a:p>
            <a:pPr algn="l" rtl="0"/>
            <a:r>
              <a:rPr lang="en-GB" sz="1800" b="1" i="0" u="none" baseline="0"/>
              <a:t>Accident with hazardous substance</a:t>
            </a:r>
            <a:endParaRPr lang="en-GB" sz="1800" b="1" dirty="0"/>
          </a:p>
          <a:p>
            <a:pPr marL="176213" indent="0" algn="l" rtl="0">
              <a:buNone/>
            </a:pPr>
            <a:r>
              <a:rPr lang="en-GB" sz="1800" b="0" i="0" u="none" baseline="0"/>
              <a:t>An event, such as a major emission or an explosion, associated with an unusual occurrence in an industrial activity, presenting a serious hazard, immediate or delayed, to people inside or outside the establishment and/or to the environment, and involving one or more hazardous substances.</a:t>
            </a:r>
          </a:p>
          <a:p>
            <a:pPr lvl="1" algn="l" rtl="0">
              <a:buFont typeface="Wingdings" pitchFamily="2" charset="2"/>
              <a:buNone/>
            </a:pPr>
            <a:endParaRPr lang="en-GB" sz="1800" dirty="0"/>
          </a:p>
          <a:p>
            <a:pPr algn="l" rtl="0"/>
            <a:r>
              <a:rPr lang="en-GB" sz="1800" b="1" i="0" u="none" baseline="0"/>
              <a:t>Accident with injury</a:t>
            </a:r>
            <a:endParaRPr lang="en-GB" sz="1800" b="1" dirty="0"/>
          </a:p>
          <a:p>
            <a:pPr marL="176213" indent="0" algn="l" rtl="0">
              <a:buNone/>
            </a:pPr>
            <a:r>
              <a:rPr lang="en-GB" sz="1800" b="0" i="0" u="none" baseline="0"/>
              <a:t>A sudden event that causes a person to have a physical injury or even causes death.</a:t>
            </a:r>
          </a:p>
        </p:txBody>
      </p:sp>
      <p:sp>
        <p:nvSpPr>
          <p:cNvPr id="4" name="Date Placeholder 3"/>
          <p:cNvSpPr>
            <a:spLocks noGrp="1"/>
          </p:cNvSpPr>
          <p:nvPr>
            <p:ph type="dt" sz="half" idx="10"/>
          </p:nvPr>
        </p:nvSpPr>
        <p:spPr/>
        <p:txBody>
          <a:bodyPr/>
          <a:lstStyle/>
          <a:p>
            <a:pPr algn="l" rtl="0"/>
            <a:r>
              <a:rPr lang="en-GB" b="0" i="0" u="none" baseline="0"/>
              <a:t>16-04-2019</a:t>
            </a:r>
            <a:endParaRPr lang="en-GB" noProof="0" dirty="0"/>
          </a:p>
        </p:txBody>
      </p:sp>
      <p:sp>
        <p:nvSpPr>
          <p:cNvPr id="5" name="Footer Placeholder 4"/>
          <p:cNvSpPr>
            <a:spLocks noGrp="1"/>
          </p:cNvSpPr>
          <p:nvPr>
            <p:ph type="ftr" sz="quarter" idx="11"/>
          </p:nvPr>
        </p:nvSpPr>
        <p:spPr/>
        <p:txBody>
          <a:bodyPr/>
          <a:lstStyle/>
          <a:p>
            <a:pPr rtl="0"/>
            <a:r>
              <a:rPr lang="en-GB" b="0" i="0" u="none" baseline="0"/>
              <a:t>IMM</a:t>
            </a:r>
            <a:endParaRPr lang="en-GB" noProof="0" dirty="0"/>
          </a:p>
        </p:txBody>
      </p:sp>
      <p:sp>
        <p:nvSpPr>
          <p:cNvPr id="6" name="Slide Number Placeholder 5"/>
          <p:cNvSpPr>
            <a:spLocks noGrp="1"/>
          </p:cNvSpPr>
          <p:nvPr>
            <p:ph type="sldNum" sz="quarter" idx="12"/>
          </p:nvPr>
        </p:nvSpPr>
        <p:spPr/>
        <p:txBody>
          <a:bodyPr/>
          <a:lstStyle/>
          <a:p>
            <a:pPr algn="r" rtl="0"/>
            <a:fld id="{0CD838A1-36B1-482C-8BFA-C0C63145B508}" type="slidenum">
              <a:rPr/>
              <a:t>4</a:t>
            </a:fld>
            <a:endParaRPr lang="en-GB" noProof="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012" y="1412776"/>
            <a:ext cx="1855122" cy="139671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566" y="3789040"/>
            <a:ext cx="2450249" cy="1740966"/>
          </a:xfrm>
          <a:prstGeom prst="rect">
            <a:avLst/>
          </a:prstGeom>
        </p:spPr>
      </p:pic>
    </p:spTree>
    <p:extLst>
      <p:ext uri="{BB962C8B-B14F-4D97-AF65-F5344CB8AC3E}">
        <p14:creationId xmlns:p14="http://schemas.microsoft.com/office/powerpoint/2010/main" val="425652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i="0" u="none" baseline="0"/>
              <a:t>Duty to report</a:t>
            </a:r>
          </a:p>
        </p:txBody>
      </p:sp>
      <p:sp>
        <p:nvSpPr>
          <p:cNvPr id="3" name="Content Placeholder 2"/>
          <p:cNvSpPr>
            <a:spLocks noGrp="1"/>
          </p:cNvSpPr>
          <p:nvPr>
            <p:ph idx="1"/>
          </p:nvPr>
        </p:nvSpPr>
        <p:spPr>
          <a:xfrm>
            <a:off x="457200" y="1316766"/>
            <a:ext cx="8229600" cy="4692695"/>
          </a:xfrm>
        </p:spPr>
        <p:txBody>
          <a:bodyPr/>
          <a:lstStyle/>
          <a:p>
            <a:pPr algn="l" rtl="0">
              <a:lnSpc>
                <a:spcPct val="90000"/>
              </a:lnSpc>
            </a:pPr>
            <a:r>
              <a:rPr lang="en-GB" sz="1800" b="0" i="0" u="none" baseline="0">
                <a:cs typeface="Times New Roman" charset="0"/>
              </a:rPr>
              <a:t>Every employee has a duty to report a life-threatening event, accident, fire or serious leak immediately.</a:t>
            </a:r>
            <a:r>
              <a:rPr lang="en-GB" sz="1800" b="1" i="0" u="none" baseline="0">
                <a:cs typeface="Times New Roman" charset="0"/>
              </a:rPr>
              <a:t> </a:t>
            </a:r>
          </a:p>
          <a:p>
            <a:pPr algn="l" rtl="0">
              <a:lnSpc>
                <a:spcPct val="90000"/>
              </a:lnSpc>
              <a:buFont typeface="Wingdings" pitchFamily="2" charset="2"/>
              <a:buNone/>
            </a:pPr>
            <a:endParaRPr lang="en-GB" sz="1800" b="1" dirty="0">
              <a:cs typeface="Times New Roman" charset="0"/>
            </a:endParaRPr>
          </a:p>
          <a:p>
            <a:pPr algn="l" rtl="0">
              <a:lnSpc>
                <a:spcPct val="90000"/>
              </a:lnSpc>
            </a:pPr>
            <a:r>
              <a:rPr lang="en-GB" sz="1800" b="1" i="0" u="none" baseline="0">
                <a:cs typeface="Times New Roman" charset="0"/>
              </a:rPr>
              <a:t>Attention: </a:t>
            </a:r>
          </a:p>
          <a:p>
            <a:pPr marL="176213" indent="0" algn="l" rtl="0">
              <a:lnSpc>
                <a:spcPct val="90000"/>
              </a:lnSpc>
              <a:buNone/>
            </a:pPr>
            <a:r>
              <a:rPr lang="en-GB" sz="1800" b="0" i="0" u="none" baseline="0">
                <a:cs typeface="Times New Roman" charset="0"/>
              </a:rPr>
              <a:t>It is not allowed to use the emergency number as a ‘normal’ phone line</a:t>
            </a:r>
            <a:r>
              <a:rPr lang="en-GB" sz="1800" b="1" i="0" u="none" baseline="0"/>
              <a:t> </a:t>
            </a:r>
          </a:p>
          <a:p>
            <a:pPr lvl="1" algn="l" rtl="0">
              <a:lnSpc>
                <a:spcPct val="75000"/>
              </a:lnSpc>
              <a:buFont typeface="Wingdings" pitchFamily="2" charset="2"/>
              <a:buNone/>
            </a:pPr>
            <a:endParaRPr lang="en-GB" sz="1800" b="1" dirty="0"/>
          </a:p>
          <a:p>
            <a:pPr algn="l" rtl="0">
              <a:lnSpc>
                <a:spcPct val="90000"/>
              </a:lnSpc>
            </a:pPr>
            <a:r>
              <a:rPr lang="en-GB" sz="1800" b="1" i="0" u="none" baseline="0">
                <a:cs typeface="Times New Roman" charset="0"/>
              </a:rPr>
              <a:t>How?</a:t>
            </a:r>
          </a:p>
          <a:p>
            <a:pPr marL="176213" indent="0" algn="l" rtl="0">
              <a:lnSpc>
                <a:spcPct val="90000"/>
              </a:lnSpc>
              <a:buNone/>
            </a:pPr>
            <a:r>
              <a:rPr lang="en-GB" sz="1800" b="0" i="0" u="none" baseline="0">
                <a:cs typeface="Times New Roman" charset="0"/>
              </a:rPr>
              <a:t>In case of a fire, press the fire alarm button and call the emergency number </a:t>
            </a:r>
            <a:r>
              <a:rPr lang="en-GB" sz="1800" b="0" i="1" u="sng" baseline="0">
                <a:cs typeface="Times New Roman" charset="0"/>
              </a:rPr>
              <a:t>or</a:t>
            </a:r>
            <a:r>
              <a:rPr lang="en-GB" sz="1800" b="0" i="1" u="none" baseline="0">
                <a:cs typeface="Times New Roman" charset="0"/>
              </a:rPr>
              <a:t> </a:t>
            </a:r>
            <a:r>
              <a:rPr lang="en-GB" sz="1800" b="0" i="0" u="none" baseline="0">
                <a:cs typeface="Times New Roman" charset="0"/>
              </a:rPr>
              <a:t>call the emergency number immediately.</a:t>
            </a:r>
          </a:p>
          <a:p>
            <a:pPr lvl="1" algn="l" rtl="0">
              <a:lnSpc>
                <a:spcPct val="75000"/>
              </a:lnSpc>
            </a:pPr>
            <a:r>
              <a:rPr lang="en-GB" sz="1800" b="0" i="0" u="none" baseline="0">
                <a:cs typeface="Times New Roman" charset="0"/>
              </a:rPr>
              <a:t>100 or (F1) 100 with a landline or call 0115 474 100 with your mobile.</a:t>
            </a:r>
          </a:p>
          <a:p>
            <a:pPr lvl="1" algn="l" rtl="0">
              <a:lnSpc>
                <a:spcPct val="75000"/>
              </a:lnSpc>
            </a:pPr>
            <a:r>
              <a:rPr lang="en-GB" sz="1800" b="0" i="0" u="none" baseline="0">
                <a:cs typeface="Times New Roman" charset="0"/>
              </a:rPr>
              <a:t>Briefly state:</a:t>
            </a:r>
          </a:p>
          <a:p>
            <a:pPr lvl="2" algn="l" rtl="0">
              <a:lnSpc>
                <a:spcPct val="75000"/>
              </a:lnSpc>
            </a:pPr>
            <a:r>
              <a:rPr lang="en-GB" b="0" i="0" u="none" baseline="0">
                <a:cs typeface="Times New Roman" charset="0"/>
              </a:rPr>
              <a:t>who you are;</a:t>
            </a:r>
          </a:p>
          <a:p>
            <a:pPr lvl="2" algn="l" rtl="0">
              <a:lnSpc>
                <a:spcPct val="75000"/>
              </a:lnSpc>
            </a:pPr>
            <a:r>
              <a:rPr lang="en-GB" b="0" i="0" u="none" baseline="0">
                <a:cs typeface="Times New Roman" charset="0"/>
              </a:rPr>
              <a:t>what happened;</a:t>
            </a:r>
          </a:p>
          <a:p>
            <a:pPr lvl="2" algn="l" rtl="0">
              <a:lnSpc>
                <a:spcPct val="75000"/>
              </a:lnSpc>
            </a:pPr>
            <a:r>
              <a:rPr lang="en-GB" b="0" i="0" u="none" baseline="0">
                <a:cs typeface="Times New Roman" charset="0"/>
              </a:rPr>
              <a:t>where it happened;</a:t>
            </a:r>
          </a:p>
          <a:p>
            <a:pPr lvl="2" algn="l" rtl="0">
              <a:lnSpc>
                <a:spcPct val="75000"/>
              </a:lnSpc>
            </a:pPr>
            <a:r>
              <a:rPr lang="en-GB" b="0" i="0" u="none" baseline="0">
                <a:cs typeface="Times New Roman" charset="0"/>
              </a:rPr>
              <a:t>any consequences inside and/or outside the department/company.</a:t>
            </a:r>
          </a:p>
          <a:p>
            <a:pPr lvl="1" algn="l" rtl="0">
              <a:lnSpc>
                <a:spcPct val="75000"/>
              </a:lnSpc>
            </a:pPr>
            <a:r>
              <a:rPr lang="en-GB" sz="1800" b="0" i="0" u="none" baseline="0">
                <a:cs typeface="Times New Roman" charset="0"/>
              </a:rPr>
              <a:t>If it is not a fire, do not use the fire alarm button but call the emergency number.</a:t>
            </a:r>
            <a:endParaRPr lang="en-GB" sz="1800" dirty="0"/>
          </a:p>
        </p:txBody>
      </p:sp>
      <p:sp>
        <p:nvSpPr>
          <p:cNvPr id="4" name="Date Placeholder 3"/>
          <p:cNvSpPr>
            <a:spLocks noGrp="1"/>
          </p:cNvSpPr>
          <p:nvPr>
            <p:ph type="dt" sz="half" idx="10"/>
          </p:nvPr>
        </p:nvSpPr>
        <p:spPr/>
        <p:txBody>
          <a:bodyPr/>
          <a:lstStyle/>
          <a:p>
            <a:pPr algn="l" rtl="0"/>
            <a:r>
              <a:rPr lang="en-GB" b="0" i="0" u="none" baseline="0"/>
              <a:t>16-04-2019</a:t>
            </a:r>
            <a:endParaRPr lang="en-GB" noProof="0" dirty="0"/>
          </a:p>
        </p:txBody>
      </p:sp>
      <p:sp>
        <p:nvSpPr>
          <p:cNvPr id="5" name="Footer Placeholder 4"/>
          <p:cNvSpPr>
            <a:spLocks noGrp="1"/>
          </p:cNvSpPr>
          <p:nvPr>
            <p:ph type="ftr" sz="quarter" idx="11"/>
          </p:nvPr>
        </p:nvSpPr>
        <p:spPr/>
        <p:txBody>
          <a:bodyPr/>
          <a:lstStyle/>
          <a:p>
            <a:pPr rtl="0"/>
            <a:r>
              <a:rPr lang="en-GB" b="0" i="0" u="none" baseline="0"/>
              <a:t>IMM</a:t>
            </a:r>
            <a:endParaRPr lang="en-GB" noProof="0" dirty="0"/>
          </a:p>
        </p:txBody>
      </p:sp>
      <p:sp>
        <p:nvSpPr>
          <p:cNvPr id="6" name="Slide Number Placeholder 5"/>
          <p:cNvSpPr>
            <a:spLocks noGrp="1"/>
          </p:cNvSpPr>
          <p:nvPr>
            <p:ph type="sldNum" sz="quarter" idx="12"/>
          </p:nvPr>
        </p:nvSpPr>
        <p:spPr/>
        <p:txBody>
          <a:bodyPr/>
          <a:lstStyle/>
          <a:p>
            <a:pPr algn="r" rtl="0"/>
            <a:fld id="{0CD838A1-36B1-482C-8BFA-C0C63145B508}" type="slidenum">
              <a:rPr/>
              <a:t>5</a:t>
            </a:fld>
            <a:endParaRPr lang="en-GB" noProof="0" dirty="0"/>
          </a:p>
        </p:txBody>
      </p:sp>
    </p:spTree>
    <p:extLst>
      <p:ext uri="{BB962C8B-B14F-4D97-AF65-F5344CB8AC3E}">
        <p14:creationId xmlns:p14="http://schemas.microsoft.com/office/powerpoint/2010/main" val="131981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i="0" u="none" baseline="0"/>
              <a:t>Alarm signal</a:t>
            </a:r>
            <a:endParaRPr lang="en-GB" dirty="0"/>
          </a:p>
        </p:txBody>
      </p:sp>
      <p:sp>
        <p:nvSpPr>
          <p:cNvPr id="3" name="Content Placeholder 2"/>
          <p:cNvSpPr>
            <a:spLocks noGrp="1"/>
          </p:cNvSpPr>
          <p:nvPr>
            <p:ph idx="1"/>
          </p:nvPr>
        </p:nvSpPr>
        <p:spPr>
          <a:xfrm>
            <a:off x="457200" y="1124744"/>
            <a:ext cx="8229600" cy="5256584"/>
          </a:xfrm>
        </p:spPr>
        <p:txBody>
          <a:bodyPr>
            <a:noAutofit/>
          </a:bodyPr>
          <a:lstStyle/>
          <a:p>
            <a:pPr algn="l" rtl="0"/>
            <a:r>
              <a:rPr lang="en-GB" sz="1800" b="0" i="0" u="none" baseline="0"/>
              <a:t>Start of calamity </a:t>
            </a:r>
          </a:p>
          <a:p>
            <a:pPr lvl="1" algn="l" rtl="0"/>
            <a:r>
              <a:rPr lang="en-GB" b="0" i="0" u="none" baseline="0"/>
              <a:t>Fire</a:t>
            </a:r>
          </a:p>
          <a:p>
            <a:pPr lvl="1" algn="l" rtl="0"/>
            <a:r>
              <a:rPr lang="en-GB" b="0" i="0" u="none" baseline="0"/>
              <a:t>Accident with hazardous substance </a:t>
            </a:r>
          </a:p>
          <a:p>
            <a:pPr algn="l" rtl="0"/>
            <a:r>
              <a:rPr lang="en-GB" sz="1800" b="0" i="0" u="none" baseline="0"/>
              <a:t>Emergency announcement is activated</a:t>
            </a:r>
          </a:p>
          <a:p>
            <a:pPr marL="0" indent="0" algn="l" rtl="0">
              <a:buNone/>
            </a:pPr>
            <a:endParaRPr lang="en-GB" sz="1800" dirty="0"/>
          </a:p>
          <a:p>
            <a:endParaRPr lang="en-GB" sz="1800" dirty="0"/>
          </a:p>
          <a:p>
            <a:endParaRPr lang="en-GB" sz="1800" dirty="0"/>
          </a:p>
          <a:p>
            <a:endParaRPr lang="en-GB" sz="1800" dirty="0"/>
          </a:p>
          <a:p>
            <a:pPr marL="0" indent="0" algn="l" rtl="0">
              <a:buNone/>
            </a:pPr>
            <a:endParaRPr lang="en-GB" sz="1800" dirty="0"/>
          </a:p>
          <a:p>
            <a:pPr algn="l" rtl="0"/>
            <a:r>
              <a:rPr lang="en-GB" sz="1800" b="0" i="0" u="none" baseline="0"/>
              <a:t>Fire brigade goes to the barracks to deploy to calamity.</a:t>
            </a:r>
            <a:endParaRPr lang="en-GB" sz="1800" dirty="0"/>
          </a:p>
          <a:p>
            <a:pPr algn="l" rtl="0"/>
            <a:r>
              <a:rPr lang="en-GB" sz="1800" b="0" i="0" u="none" baseline="0">
                <a:cs typeface="Times New Roman" charset="0"/>
              </a:rPr>
              <a:t>Message via the emergency announcement system (repeated once) with the following message: </a:t>
            </a:r>
          </a:p>
          <a:p>
            <a:pPr lvl="1" algn="l" rtl="0"/>
            <a:r>
              <a:rPr lang="en-GB" b="0" i="0" u="none" baseline="0">
                <a:cs typeface="Times New Roman" charset="0"/>
              </a:rPr>
              <a:t>the location </a:t>
            </a:r>
          </a:p>
          <a:p>
            <a:pPr lvl="1" algn="l" rtl="0"/>
            <a:r>
              <a:rPr lang="en-GB" b="0" i="0" u="none" baseline="0">
                <a:cs typeface="Times New Roman" charset="0"/>
              </a:rPr>
              <a:t>the nature of the incident </a:t>
            </a:r>
          </a:p>
          <a:p>
            <a:pPr lvl="1" algn="l" rtl="0"/>
            <a:r>
              <a:rPr lang="en-GB" b="0" i="0" u="none" baseline="0">
                <a:cs typeface="Times New Roman" charset="0"/>
              </a:rPr>
              <a:t>the current alarm phase</a:t>
            </a:r>
            <a:r>
              <a:rPr lang="en-GB" b="1" i="0" u="none" baseline="0">
                <a:cs typeface="Times New Roman" charset="0"/>
              </a:rPr>
              <a:t> </a:t>
            </a:r>
          </a:p>
          <a:p>
            <a:pPr algn="l" rtl="0"/>
            <a:r>
              <a:rPr lang="en-GB" sz="1800" b="0" i="0" u="none" baseline="0">
                <a:cs typeface="Times New Roman" charset="0"/>
              </a:rPr>
              <a:t>If you hear an alarm, go to the nearest loudspeaker to listen to the message</a:t>
            </a:r>
            <a:endParaRPr lang="en-GB" sz="1800" dirty="0">
              <a:cs typeface="Times New Roman" charset="0"/>
            </a:endParaRPr>
          </a:p>
          <a:p>
            <a:endParaRPr lang="en-GB" sz="1800" dirty="0"/>
          </a:p>
          <a:p>
            <a:endParaRPr lang="en-GB" sz="1800" dirty="0"/>
          </a:p>
        </p:txBody>
      </p:sp>
      <p:sp>
        <p:nvSpPr>
          <p:cNvPr id="4" name="Date Placeholder 3"/>
          <p:cNvSpPr>
            <a:spLocks noGrp="1"/>
          </p:cNvSpPr>
          <p:nvPr>
            <p:ph type="dt" sz="half" idx="10"/>
          </p:nvPr>
        </p:nvSpPr>
        <p:spPr/>
        <p:txBody>
          <a:bodyPr/>
          <a:lstStyle/>
          <a:p>
            <a:pPr algn="l" rtl="0"/>
            <a:r>
              <a:rPr lang="en-GB" b="0" i="0" u="none" baseline="0"/>
              <a:t>16-04-2019</a:t>
            </a:r>
            <a:endParaRPr lang="en-GB"/>
          </a:p>
        </p:txBody>
      </p:sp>
      <p:sp>
        <p:nvSpPr>
          <p:cNvPr id="5" name="Footer Placeholder 4"/>
          <p:cNvSpPr>
            <a:spLocks noGrp="1"/>
          </p:cNvSpPr>
          <p:nvPr>
            <p:ph type="ftr" sz="quarter" idx="11"/>
          </p:nvPr>
        </p:nvSpPr>
        <p:spPr/>
        <p:txBody>
          <a:bodyPr/>
          <a:lstStyle/>
          <a:p>
            <a:pPr rtl="0"/>
            <a:r>
              <a:rPr lang="en-GB" b="0" i="0" u="none" baseline="0"/>
              <a:t>IMM</a:t>
            </a:r>
          </a:p>
        </p:txBody>
      </p:sp>
      <p:sp>
        <p:nvSpPr>
          <p:cNvPr id="6" name="Slide Number Placeholder 5"/>
          <p:cNvSpPr>
            <a:spLocks noGrp="1"/>
          </p:cNvSpPr>
          <p:nvPr>
            <p:ph type="sldNum" sz="quarter" idx="12"/>
          </p:nvPr>
        </p:nvSpPr>
        <p:spPr/>
        <p:txBody>
          <a:bodyPr/>
          <a:lstStyle/>
          <a:p>
            <a:pPr algn="r" rtl="0"/>
            <a:fld id="{0CD838A1-36B1-482C-8BFA-C0C63145B508}" type="slidenum">
              <a:rPr/>
              <a:t>6</a:t>
            </a:fld>
            <a:endParaRPr lang="en-GB"/>
          </a:p>
        </p:txBody>
      </p:sp>
      <p:pic>
        <p:nvPicPr>
          <p:cNvPr id="9" name="Brandalarm 3sec-1sec max 1minuut">
            <a:hlinkClick r:id="" action="ppaction://media"/>
            <a:extLst>
              <a:ext uri="{FF2B5EF4-FFF2-40B4-BE49-F238E27FC236}">
                <a16:creationId xmlns:a16="http://schemas.microsoft.com/office/drawing/2014/main" id="{5567D80D-0FD6-4BFF-B28E-C3C40054ABB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898504" y="1844824"/>
            <a:ext cx="609600" cy="609600"/>
          </a:xfrm>
          <a:prstGeom prst="rect">
            <a:avLst/>
          </a:prstGeom>
        </p:spPr>
      </p:pic>
      <p:pic>
        <p:nvPicPr>
          <p:cNvPr id="8" name="Afbeelding 7">
            <a:extLst>
              <a:ext uri="{FF2B5EF4-FFF2-40B4-BE49-F238E27FC236}">
                <a16:creationId xmlns:a16="http://schemas.microsoft.com/office/drawing/2014/main" id="{5BDCF484-F13D-4B9C-B6D2-1D6B0417D5AF}"/>
              </a:ext>
            </a:extLst>
          </p:cNvPr>
          <p:cNvPicPr>
            <a:picLocks noChangeAspect="1"/>
          </p:cNvPicPr>
          <p:nvPr/>
        </p:nvPicPr>
        <p:blipFill>
          <a:blip r:embed="rId5"/>
          <a:stretch>
            <a:fillRect/>
          </a:stretch>
        </p:blipFill>
        <p:spPr>
          <a:xfrm>
            <a:off x="-15112" y="2508647"/>
            <a:ext cx="9144000" cy="1429173"/>
          </a:xfrm>
          <a:prstGeom prst="rect">
            <a:avLst/>
          </a:prstGeom>
        </p:spPr>
      </p:pic>
    </p:spTree>
    <p:extLst>
      <p:ext uri="{BB962C8B-B14F-4D97-AF65-F5344CB8AC3E}">
        <p14:creationId xmlns:p14="http://schemas.microsoft.com/office/powerpoint/2010/main" val="22386237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996"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i="0" u="none" baseline="0"/>
              <a:t>Different alarm phases</a:t>
            </a:r>
            <a:endParaRPr lang="en-GB" dirty="0"/>
          </a:p>
        </p:txBody>
      </p:sp>
      <p:sp>
        <p:nvSpPr>
          <p:cNvPr id="3" name="Content Placeholder 2"/>
          <p:cNvSpPr>
            <a:spLocks noGrp="1"/>
          </p:cNvSpPr>
          <p:nvPr>
            <p:ph idx="1"/>
          </p:nvPr>
        </p:nvSpPr>
        <p:spPr>
          <a:xfrm>
            <a:off x="457200" y="1316766"/>
            <a:ext cx="8229600" cy="3564053"/>
          </a:xfrm>
        </p:spPr>
        <p:txBody>
          <a:bodyPr/>
          <a:lstStyle/>
          <a:p>
            <a:pPr algn="l" rtl="0"/>
            <a:r>
              <a:rPr lang="en-GB" sz="1800" b="1" i="0" u="none" baseline="0"/>
              <a:t>Assistance phase</a:t>
            </a:r>
            <a:r>
              <a:rPr lang="en-GB" sz="1800" b="0" i="0" u="none" baseline="0"/>
              <a:t> = Assistance from the fire brigade required for planned activities</a:t>
            </a:r>
          </a:p>
          <a:p>
            <a:pPr algn="l" rtl="0">
              <a:buFont typeface="Wingdings" pitchFamily="2" charset="2"/>
              <a:buNone/>
            </a:pPr>
            <a:endParaRPr lang="en-GB" sz="1800" dirty="0"/>
          </a:p>
          <a:p>
            <a:pPr algn="l" rtl="0"/>
            <a:r>
              <a:rPr lang="en-GB" sz="1800" b="1" i="0" u="none" baseline="0"/>
              <a:t>Alarm phase 0</a:t>
            </a:r>
            <a:r>
              <a:rPr lang="en-GB" sz="1800" b="0" i="0" u="none" baseline="0"/>
              <a:t> = Deployment to a department</a:t>
            </a:r>
          </a:p>
          <a:p>
            <a:pPr algn="l" rtl="0">
              <a:buFont typeface="Wingdings" pitchFamily="2" charset="2"/>
              <a:buNone/>
            </a:pPr>
            <a:endParaRPr lang="en-GB" sz="1800" dirty="0"/>
          </a:p>
          <a:p>
            <a:pPr algn="l" rtl="0"/>
            <a:r>
              <a:rPr lang="en-GB" sz="1800" b="1" i="0" u="none" baseline="0"/>
              <a:t>Alarm phase 1</a:t>
            </a:r>
            <a:r>
              <a:rPr lang="en-GB" sz="1800" b="0" i="0" u="none" baseline="0"/>
              <a:t> = Deployment to a department where external help is required</a:t>
            </a:r>
          </a:p>
          <a:p>
            <a:pPr algn="l" rtl="0">
              <a:buFont typeface="Wingdings" pitchFamily="2" charset="2"/>
              <a:buNone/>
            </a:pPr>
            <a:endParaRPr lang="en-GB" sz="1800" dirty="0"/>
          </a:p>
          <a:p>
            <a:pPr algn="l" rtl="0"/>
            <a:r>
              <a:rPr lang="en-GB" sz="1800" b="1" i="0" u="none" baseline="0"/>
              <a:t>Alarm phase 2</a:t>
            </a:r>
            <a:r>
              <a:rPr lang="en-GB" sz="1800" b="0" i="0" u="none" baseline="0"/>
              <a:t> = Calamity extends to multiple departments</a:t>
            </a:r>
          </a:p>
          <a:p>
            <a:pPr algn="l" rtl="0">
              <a:buFont typeface="Wingdings" pitchFamily="2" charset="2"/>
              <a:buNone/>
            </a:pPr>
            <a:endParaRPr lang="en-GB" sz="1800" dirty="0"/>
          </a:p>
          <a:p>
            <a:pPr algn="l" rtl="0"/>
            <a:r>
              <a:rPr lang="en-GB" sz="1800" b="1" i="0" u="none" baseline="0"/>
              <a:t>Alarm phase 3</a:t>
            </a:r>
            <a:r>
              <a:rPr lang="en-GB" sz="1800" b="0" i="0" u="none" baseline="0"/>
              <a:t> = Calamity extends to outside Yara Sluiskil</a:t>
            </a:r>
          </a:p>
          <a:p>
            <a:endParaRPr lang="en-GB" dirty="0"/>
          </a:p>
        </p:txBody>
      </p:sp>
      <p:sp>
        <p:nvSpPr>
          <p:cNvPr id="4" name="Date Placeholder 3"/>
          <p:cNvSpPr>
            <a:spLocks noGrp="1"/>
          </p:cNvSpPr>
          <p:nvPr>
            <p:ph type="dt" sz="half" idx="10"/>
          </p:nvPr>
        </p:nvSpPr>
        <p:spPr/>
        <p:txBody>
          <a:bodyPr/>
          <a:lstStyle/>
          <a:p>
            <a:pPr algn="l" rtl="0"/>
            <a:r>
              <a:rPr lang="en-GB" b="0" i="0" u="none" baseline="0"/>
              <a:t>16-04-2019</a:t>
            </a:r>
            <a:endParaRPr lang="en-GB"/>
          </a:p>
        </p:txBody>
      </p:sp>
      <p:sp>
        <p:nvSpPr>
          <p:cNvPr id="5" name="Footer Placeholder 4"/>
          <p:cNvSpPr>
            <a:spLocks noGrp="1"/>
          </p:cNvSpPr>
          <p:nvPr>
            <p:ph type="ftr" sz="quarter" idx="11"/>
          </p:nvPr>
        </p:nvSpPr>
        <p:spPr/>
        <p:txBody>
          <a:bodyPr/>
          <a:lstStyle/>
          <a:p>
            <a:pPr rtl="0"/>
            <a:r>
              <a:rPr lang="en-GB" b="0" i="0" u="none" baseline="0"/>
              <a:t>IMM</a:t>
            </a:r>
          </a:p>
        </p:txBody>
      </p:sp>
      <p:sp>
        <p:nvSpPr>
          <p:cNvPr id="6" name="Slide Number Placeholder 5"/>
          <p:cNvSpPr>
            <a:spLocks noGrp="1"/>
          </p:cNvSpPr>
          <p:nvPr>
            <p:ph type="sldNum" sz="quarter" idx="12"/>
          </p:nvPr>
        </p:nvSpPr>
        <p:spPr/>
        <p:txBody>
          <a:bodyPr/>
          <a:lstStyle/>
          <a:p>
            <a:pPr algn="r" rtl="0"/>
            <a:fld id="{0CD838A1-36B1-482C-8BFA-C0C63145B508}" type="slidenum">
              <a:rPr/>
              <a:t>7</a:t>
            </a:fld>
            <a:endParaRPr lang="en-GB"/>
          </a:p>
        </p:txBody>
      </p:sp>
    </p:spTree>
    <p:extLst>
      <p:ext uri="{BB962C8B-B14F-4D97-AF65-F5344CB8AC3E}">
        <p14:creationId xmlns:p14="http://schemas.microsoft.com/office/powerpoint/2010/main" val="180855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i="0" u="none" baseline="0"/>
              <a:t>Evacuation alarm</a:t>
            </a:r>
            <a:endParaRPr lang="en-GB" dirty="0"/>
          </a:p>
        </p:txBody>
      </p:sp>
      <p:sp>
        <p:nvSpPr>
          <p:cNvPr id="3" name="Content Placeholder 2"/>
          <p:cNvSpPr>
            <a:spLocks noGrp="1"/>
          </p:cNvSpPr>
          <p:nvPr>
            <p:ph idx="1"/>
          </p:nvPr>
        </p:nvSpPr>
        <p:spPr>
          <a:xfrm>
            <a:off x="457200" y="1316766"/>
            <a:ext cx="8671688" cy="5244513"/>
          </a:xfrm>
        </p:spPr>
        <p:txBody>
          <a:bodyPr/>
          <a:lstStyle/>
          <a:p>
            <a:pPr algn="l" rtl="0"/>
            <a:r>
              <a:rPr lang="en-GB" sz="1800" b="0" i="0" u="none" baseline="0"/>
              <a:t>Evacuation alarm: evacuation order for a particular location or department.</a:t>
            </a:r>
          </a:p>
          <a:p>
            <a:pPr algn="l" rtl="0"/>
            <a:r>
              <a:rPr lang="en-GB" sz="1800" b="0" i="0" u="none" baseline="0"/>
              <a:t>Emergency announcement is activated</a:t>
            </a:r>
          </a:p>
          <a:p>
            <a:pPr marL="0" indent="0" algn="l" rtl="0">
              <a:buNone/>
            </a:pPr>
            <a:endParaRPr lang="en-GB" sz="1800" dirty="0"/>
          </a:p>
          <a:p>
            <a:pPr marL="0" indent="0" algn="l" rtl="0">
              <a:buNone/>
            </a:pPr>
            <a:endParaRPr lang="en-GB" sz="1800" dirty="0"/>
          </a:p>
          <a:p>
            <a:pPr marL="0" indent="0" algn="l" rtl="0">
              <a:buNone/>
            </a:pPr>
            <a:endParaRPr lang="en-GB" sz="1800" dirty="0"/>
          </a:p>
          <a:p>
            <a:pPr marL="0" indent="0" algn="l" rtl="0">
              <a:buNone/>
            </a:pPr>
            <a:endParaRPr lang="en-GB" sz="1800" dirty="0"/>
          </a:p>
          <a:p>
            <a:pPr marL="0" indent="0" algn="l" rtl="0">
              <a:buNone/>
            </a:pPr>
            <a:endParaRPr lang="en-GB" sz="1800" dirty="0"/>
          </a:p>
          <a:p>
            <a:pPr marL="0" indent="0" algn="l" rtl="0">
              <a:buNone/>
            </a:pPr>
            <a:endParaRPr lang="en-GB" sz="1800" dirty="0"/>
          </a:p>
          <a:p>
            <a:pPr algn="l" rtl="0"/>
            <a:r>
              <a:rPr lang="en-GB" sz="1800" b="0" i="0" u="none" baseline="0"/>
              <a:t>Evacuate operators in consultation with their PROCO.</a:t>
            </a:r>
          </a:p>
          <a:p>
            <a:pPr algn="l" rtl="0"/>
            <a:r>
              <a:rPr lang="en-GB" sz="1800" b="0" i="0" u="none" baseline="0"/>
              <a:t>In the event of evacuation:</a:t>
            </a:r>
          </a:p>
          <a:p>
            <a:pPr lvl="1" algn="l" rtl="0"/>
            <a:r>
              <a:rPr lang="en-GB" b="0" i="0" u="none" baseline="0"/>
              <a:t>In the event of a toxic cloud, use escape mask.</a:t>
            </a:r>
          </a:p>
          <a:p>
            <a:pPr lvl="1" algn="l" rtl="0"/>
            <a:r>
              <a:rPr lang="en-GB" b="0" i="0" u="none" baseline="0"/>
              <a:t>Proceed to a safe assembly area (see map).</a:t>
            </a:r>
          </a:p>
          <a:p>
            <a:pPr lvl="1" algn="l" rtl="0"/>
            <a:r>
              <a:rPr lang="en-GB" b="0" i="0" u="none" baseline="0"/>
              <a:t>Walk as calmly as possible, at right angles to the wind direction.</a:t>
            </a:r>
          </a:p>
          <a:p>
            <a:pPr lvl="1" algn="l" rtl="0"/>
            <a:r>
              <a:rPr lang="en-GB" b="0" i="0" u="none" baseline="0"/>
              <a:t>At the assembly area, check whether any of your colleagues are missing.</a:t>
            </a:r>
          </a:p>
          <a:p>
            <a:pPr lvl="1" algn="l" rtl="0"/>
            <a:r>
              <a:rPr lang="en-GB" b="0" i="0" u="none" baseline="0"/>
              <a:t>Report via an emergency phone.</a:t>
            </a:r>
          </a:p>
          <a:p>
            <a:pPr lvl="1" algn="l" rtl="0"/>
            <a:r>
              <a:rPr lang="en-GB" b="0" i="0" u="none" baseline="0"/>
              <a:t>The instructions received via the emergency announcements system must be followed to the letter.</a:t>
            </a:r>
          </a:p>
          <a:p>
            <a:pPr marL="0" indent="0" algn="l" rtl="0">
              <a:buNone/>
            </a:pPr>
            <a:endParaRPr lang="en-GB" sz="1800" dirty="0"/>
          </a:p>
        </p:txBody>
      </p:sp>
      <p:sp>
        <p:nvSpPr>
          <p:cNvPr id="4" name="Date Placeholder 3"/>
          <p:cNvSpPr>
            <a:spLocks noGrp="1"/>
          </p:cNvSpPr>
          <p:nvPr>
            <p:ph type="dt" sz="half" idx="10"/>
          </p:nvPr>
        </p:nvSpPr>
        <p:spPr/>
        <p:txBody>
          <a:bodyPr/>
          <a:lstStyle/>
          <a:p>
            <a:pPr algn="l" rtl="0"/>
            <a:r>
              <a:rPr lang="en-GB" b="0" i="0" u="none" baseline="0"/>
              <a:t>16-04-2019</a:t>
            </a:r>
            <a:endParaRPr lang="en-GB"/>
          </a:p>
        </p:txBody>
      </p:sp>
      <p:sp>
        <p:nvSpPr>
          <p:cNvPr id="5" name="Footer Placeholder 4"/>
          <p:cNvSpPr>
            <a:spLocks noGrp="1"/>
          </p:cNvSpPr>
          <p:nvPr>
            <p:ph type="ftr" sz="quarter" idx="11"/>
          </p:nvPr>
        </p:nvSpPr>
        <p:spPr/>
        <p:txBody>
          <a:bodyPr/>
          <a:lstStyle/>
          <a:p>
            <a:pPr rtl="0"/>
            <a:r>
              <a:rPr lang="en-GB" b="0" i="0" u="none" baseline="0"/>
              <a:t>IMM</a:t>
            </a:r>
          </a:p>
        </p:txBody>
      </p:sp>
      <p:sp>
        <p:nvSpPr>
          <p:cNvPr id="6" name="Slide Number Placeholder 5"/>
          <p:cNvSpPr>
            <a:spLocks noGrp="1"/>
          </p:cNvSpPr>
          <p:nvPr>
            <p:ph type="sldNum" sz="quarter" idx="12"/>
          </p:nvPr>
        </p:nvSpPr>
        <p:spPr/>
        <p:txBody>
          <a:bodyPr/>
          <a:lstStyle/>
          <a:p>
            <a:pPr algn="r" rtl="0"/>
            <a:fld id="{0CD838A1-36B1-482C-8BFA-C0C63145B508}" type="slidenum">
              <a:rPr/>
              <a:t>8</a:t>
            </a:fld>
            <a:endParaRPr lang="en-GB"/>
          </a:p>
        </p:txBody>
      </p:sp>
      <p:pic>
        <p:nvPicPr>
          <p:cNvPr id="11" name="4 - Air raid sirene 6db">
            <a:hlinkClick r:id="" action="ppaction://media"/>
            <a:extLst>
              <a:ext uri="{FF2B5EF4-FFF2-40B4-BE49-F238E27FC236}">
                <a16:creationId xmlns:a16="http://schemas.microsoft.com/office/drawing/2014/main" id="{1A814705-D9BF-4A3F-ADFA-DA150191AF4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70512" y="1728714"/>
            <a:ext cx="609600" cy="609600"/>
          </a:xfrm>
          <a:prstGeom prst="rect">
            <a:avLst/>
          </a:prstGeom>
        </p:spPr>
      </p:pic>
      <p:pic>
        <p:nvPicPr>
          <p:cNvPr id="12" name="Afbeelding 11">
            <a:extLst>
              <a:ext uri="{FF2B5EF4-FFF2-40B4-BE49-F238E27FC236}">
                <a16:creationId xmlns:a16="http://schemas.microsoft.com/office/drawing/2014/main" id="{F7107DD0-A8E3-4354-B6C0-29DFC6388261}"/>
              </a:ext>
            </a:extLst>
          </p:cNvPr>
          <p:cNvPicPr>
            <a:picLocks noChangeAspect="1"/>
          </p:cNvPicPr>
          <p:nvPr/>
        </p:nvPicPr>
        <p:blipFill>
          <a:blip r:embed="rId6"/>
          <a:stretch>
            <a:fillRect/>
          </a:stretch>
        </p:blipFill>
        <p:spPr>
          <a:xfrm>
            <a:off x="-15112" y="2381572"/>
            <a:ext cx="9144000" cy="1437011"/>
          </a:xfrm>
          <a:prstGeom prst="rect">
            <a:avLst/>
          </a:prstGeom>
        </p:spPr>
      </p:pic>
    </p:spTree>
    <p:extLst>
      <p:ext uri="{BB962C8B-B14F-4D97-AF65-F5344CB8AC3E}">
        <p14:creationId xmlns:p14="http://schemas.microsoft.com/office/powerpoint/2010/main" val="349403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86"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b="1" i="0" u="none" baseline="0"/>
              <a:t>Assembly areas</a:t>
            </a:r>
            <a:endParaRPr lang="en-GB" dirty="0"/>
          </a:p>
        </p:txBody>
      </p:sp>
      <p:sp>
        <p:nvSpPr>
          <p:cNvPr id="4" name="Date Placeholder 3"/>
          <p:cNvSpPr>
            <a:spLocks noGrp="1"/>
          </p:cNvSpPr>
          <p:nvPr>
            <p:ph type="dt" sz="half" idx="10"/>
          </p:nvPr>
        </p:nvSpPr>
        <p:spPr/>
        <p:txBody>
          <a:bodyPr/>
          <a:lstStyle/>
          <a:p>
            <a:pPr algn="l" rtl="0"/>
            <a:r>
              <a:rPr lang="en-GB" b="0" i="0" u="none" baseline="0"/>
              <a:t>16-04-2019</a:t>
            </a:r>
            <a:endParaRPr lang="en-GB"/>
          </a:p>
        </p:txBody>
      </p:sp>
      <p:sp>
        <p:nvSpPr>
          <p:cNvPr id="5" name="Footer Placeholder 4"/>
          <p:cNvSpPr>
            <a:spLocks noGrp="1"/>
          </p:cNvSpPr>
          <p:nvPr>
            <p:ph type="ftr" sz="quarter" idx="11"/>
          </p:nvPr>
        </p:nvSpPr>
        <p:spPr/>
        <p:txBody>
          <a:bodyPr/>
          <a:lstStyle/>
          <a:p>
            <a:pPr rtl="0"/>
            <a:r>
              <a:rPr lang="en-GB" b="0" i="0" u="none" baseline="0"/>
              <a:t>IMM</a:t>
            </a:r>
          </a:p>
        </p:txBody>
      </p:sp>
      <p:sp>
        <p:nvSpPr>
          <p:cNvPr id="6" name="Slide Number Placeholder 5"/>
          <p:cNvSpPr>
            <a:spLocks noGrp="1"/>
          </p:cNvSpPr>
          <p:nvPr>
            <p:ph type="sldNum" sz="quarter" idx="12"/>
          </p:nvPr>
        </p:nvSpPr>
        <p:spPr/>
        <p:txBody>
          <a:bodyPr/>
          <a:lstStyle/>
          <a:p>
            <a:pPr algn="r" rtl="0"/>
            <a:fld id="{0CD838A1-36B1-482C-8BFA-C0C63145B508}" type="slidenum">
              <a:rPr/>
              <a:t>9</a:t>
            </a:fld>
            <a:endParaRPr lang="en-GB"/>
          </a:p>
        </p:txBody>
      </p:sp>
      <p:pic>
        <p:nvPicPr>
          <p:cNvPr id="13" name="Afbeelding 12">
            <a:extLst>
              <a:ext uri="{FF2B5EF4-FFF2-40B4-BE49-F238E27FC236}">
                <a16:creationId xmlns:a16="http://schemas.microsoft.com/office/drawing/2014/main" id="{E73B320D-9D67-4BD5-BEFC-DA5E5C350028}"/>
              </a:ext>
            </a:extLst>
          </p:cNvPr>
          <p:cNvPicPr>
            <a:picLocks noChangeAspect="1"/>
          </p:cNvPicPr>
          <p:nvPr/>
        </p:nvPicPr>
        <p:blipFill>
          <a:blip r:embed="rId3"/>
          <a:stretch>
            <a:fillRect/>
          </a:stretch>
        </p:blipFill>
        <p:spPr>
          <a:xfrm>
            <a:off x="68318" y="747695"/>
            <a:ext cx="7812360" cy="5549693"/>
          </a:xfrm>
          <a:prstGeom prst="rect">
            <a:avLst/>
          </a:prstGeom>
        </p:spPr>
      </p:pic>
    </p:spTree>
    <p:extLst>
      <p:ext uri="{BB962C8B-B14F-4D97-AF65-F5344CB8AC3E}">
        <p14:creationId xmlns:p14="http://schemas.microsoft.com/office/powerpoint/2010/main" val="21951854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GESET" val="4x3"/>
  <p:tag name="COLORSET" val="Yara 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PICTURE" val="Mid Blue Front.jpg"/>
  <p:tag name="TYPE" val="FRONT"/>
</p:tagLst>
</file>

<file path=ppt/theme/theme1.xml><?xml version="1.0" encoding="utf-8"?>
<a:theme xmlns:a="http://schemas.openxmlformats.org/drawingml/2006/main" name="4x3">
  <a:themeElements>
    <a:clrScheme name="Yara 1 2017">
      <a:dk1>
        <a:srgbClr val="000000"/>
      </a:dk1>
      <a:lt1>
        <a:srgbClr val="FFFFFF"/>
      </a:lt1>
      <a:dk2>
        <a:srgbClr val="FFFFFF"/>
      </a:dk2>
      <a:lt2>
        <a:srgbClr val="F89B28"/>
      </a:lt2>
      <a:accent1>
        <a:srgbClr val="69B3E7"/>
      </a:accent1>
      <a:accent2>
        <a:srgbClr val="78A22F"/>
      </a:accent2>
      <a:accent3>
        <a:srgbClr val="F89B28"/>
      </a:accent3>
      <a:accent4>
        <a:srgbClr val="C2CC23"/>
      </a:accent4>
      <a:accent5>
        <a:srgbClr val="FFC000"/>
      </a:accent5>
      <a:accent6>
        <a:srgbClr val="003E7E"/>
      </a:accent6>
      <a:hlink>
        <a:srgbClr val="5E8AB4"/>
      </a:hlink>
      <a:folHlink>
        <a:srgbClr val="5E8AB4"/>
      </a:folHlink>
    </a:clrScheme>
    <a:fontScheme name="Yara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t"/>
      <a:lstStyle>
        <a:defPPr marL="0" indent="0" algn="l">
          <a:buClr>
            <a:schemeClr val="bg2"/>
          </a:buClr>
          <a:buFontTx/>
          <a:buNone/>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0" indent="0">
          <a:buClr>
            <a:schemeClr val="bg2"/>
          </a:buClr>
          <a:buFont typeface="Arial" panose="020B0604020202020204" pitchFamily="34" charset="0"/>
          <a:buNone/>
          <a:defRPr sz="1200" dirty="0" err="1" smtClean="0"/>
        </a:defPPr>
      </a:lstStyle>
    </a:txDef>
  </a:objectDefaults>
  <a:extraClrSchemeLst/>
  <a:extLst>
    <a:ext uri="{05A4C25C-085E-4340-85A3-A5531E510DB2}">
      <thm15:themeFamily xmlns:thm15="http://schemas.microsoft.com/office/thememl/2012/main" name="4x3" id="{1070D5D1-9966-4C2F-8445-707E225DBD26}" vid="{045AE506-0C98-4E3A-AB4C-2571B529E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4x3</Template>
  <TotalTime>107</TotalTime>
  <Words>2981</Words>
  <Application>Microsoft Office PowerPoint</Application>
  <PresentationFormat>Diavoorstelling (4:3)</PresentationFormat>
  <Paragraphs>347</Paragraphs>
  <Slides>18</Slides>
  <Notes>11</Notes>
  <HiddenSlides>0</HiddenSlides>
  <MMClips>4</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18</vt:i4>
      </vt:variant>
    </vt:vector>
  </HeadingPairs>
  <TitlesOfParts>
    <vt:vector size="23" baseType="lpstr">
      <vt:lpstr>Arial</vt:lpstr>
      <vt:lpstr>Calibri</vt:lpstr>
      <vt:lpstr>Wingdings</vt:lpstr>
      <vt:lpstr>4x3</vt:lpstr>
      <vt:lpstr>think-cell Slide</vt:lpstr>
      <vt:lpstr>Emergency plan instructions</vt:lpstr>
      <vt:lpstr>Contents</vt:lpstr>
      <vt:lpstr>Purpose</vt:lpstr>
      <vt:lpstr>Types of calamity</vt:lpstr>
      <vt:lpstr>Duty to report</vt:lpstr>
      <vt:lpstr>Alarm signal</vt:lpstr>
      <vt:lpstr>Different alarm phases</vt:lpstr>
      <vt:lpstr>Evacuation alarm</vt:lpstr>
      <vt:lpstr>Assembly areas</vt:lpstr>
      <vt:lpstr>End of alarm signal</vt:lpstr>
      <vt:lpstr>Signal for announcements</vt:lpstr>
      <vt:lpstr>Positions in the emergency organisation</vt:lpstr>
      <vt:lpstr>Carrying out tasks</vt:lpstr>
      <vt:lpstr>Carrying out tasks</vt:lpstr>
      <vt:lpstr>Carrying out tasks</vt:lpstr>
      <vt:lpstr>Code Of Conduct</vt:lpstr>
      <vt:lpstr>Radio telephones</vt:lpstr>
      <vt:lpstr>PowerPoint-presentatie</vt:lpstr>
    </vt:vector>
  </TitlesOfParts>
  <Company>Yara International 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Noodplaninstructie</dc:title>
  <dc:creator>Yara International ASA User</dc:creator>
  <cp:lastModifiedBy>Niels Boogaert</cp:lastModifiedBy>
  <cp:revision>27</cp:revision>
  <dcterms:created xsi:type="dcterms:W3CDTF">2018-09-28T10:31:04Z</dcterms:created>
  <dcterms:modified xsi:type="dcterms:W3CDTF">2020-02-20T07:27:56Z</dcterms:modified>
</cp:coreProperties>
</file>